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72" r:id="rId4"/>
    <p:sldId id="273" r:id="rId5"/>
    <p:sldId id="286" r:id="rId6"/>
    <p:sldId id="258" r:id="rId7"/>
    <p:sldId id="259" r:id="rId8"/>
    <p:sldId id="260" r:id="rId9"/>
    <p:sldId id="271" r:id="rId10"/>
    <p:sldId id="261" r:id="rId11"/>
    <p:sldId id="262" r:id="rId12"/>
    <p:sldId id="274" r:id="rId13"/>
    <p:sldId id="275" r:id="rId14"/>
    <p:sldId id="276" r:id="rId15"/>
    <p:sldId id="277" r:id="rId16"/>
    <p:sldId id="278" r:id="rId17"/>
    <p:sldId id="281" r:id="rId18"/>
    <p:sldId id="279" r:id="rId19"/>
    <p:sldId id="263" r:id="rId20"/>
    <p:sldId id="280" r:id="rId21"/>
    <p:sldId id="265" r:id="rId22"/>
    <p:sldId id="282" r:id="rId23"/>
    <p:sldId id="264" r:id="rId24"/>
    <p:sldId id="283" r:id="rId25"/>
    <p:sldId id="266" r:id="rId26"/>
    <p:sldId id="284" r:id="rId27"/>
    <p:sldId id="270" r:id="rId28"/>
    <p:sldId id="285" r:id="rId29"/>
    <p:sldId id="267" r:id="rId30"/>
    <p:sldId id="268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notesViewPr>
    <p:cSldViewPr>
      <p:cViewPr varScale="1">
        <p:scale>
          <a:sx n="67" d="100"/>
          <a:sy n="67" d="100"/>
        </p:scale>
        <p:origin x="-1589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 altLang="en-US"/>
              <a:t>Troy D. Milner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79A4F20-01C7-4875-B5C9-CBAB3095A594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 altLang="en-US"/>
              <a:t>Title goes here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85912D2-FC27-42EB-BA72-F32E643F7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03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D15DC99-2574-42C2-B525-7B46C72AF341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D6B969A-681D-476F-92BF-53C2C2F2D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1716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0AAA261-A009-45C5-A139-4B09557DFE2D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CD4D9-CECF-4DE7-A11A-E0DC1193A20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48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69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D47E87A-A0E5-4619-AA45-BE1E3BA7C571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BCCB9-74F3-4324-8D1C-0A32F250A94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8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80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CE978D-DE2B-4CA8-AF74-1AE5148E1C3E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3A6F6-9247-46F9-BE6F-DD51287E005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37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64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5143C5B-83DB-498B-B289-BC283468F1AC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18BBA-EA7E-4DA7-B527-8E6464D2E3F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27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582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3EF22E3-2084-4A98-B616-534360855A54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C3132-FE10-4B6F-81D0-4C92C1E2F6E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17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780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CF893F3-249A-4465-BFCE-F5A2B164E2E1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018FE-75C9-4FB8-84F8-CB178019BF2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7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74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8D7EE30-1C76-41B9-B5E0-BB809F5C9E18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2447E-53FE-498A-BBDC-067514396C39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96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524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09F4223-90E1-46A1-B052-EEBE8FE5A1A2}" type="datetime1">
              <a:rPr lang="en-US" altLang="en-US"/>
              <a:pPr/>
              <a:t>1/17/2017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76EE8-1F5F-4E41-9614-ED9BFAAB8152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86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59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D83128E6-0971-446B-A51E-D371C7D867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A3365-902F-414B-A724-63F2195F05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63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B8418-B302-491B-ACA2-D3B71965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847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331956-2C78-4FF5-84CA-38FD2F6C2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0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A5ED3-F440-4DF7-936B-48B92A351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62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D2026-094F-4996-8380-A3D64E009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99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0E829-B067-49F5-92A2-54035CCFD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9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7C723-6200-4ADE-9B2A-B0473D76E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36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9C05C-9D99-4C7B-9B50-2F60C396B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98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DF634-B101-486C-8499-5D9DE2FB8A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04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AA4A-8E5A-49AC-9FD2-068F38079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12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8B62-52A2-4AF1-AEA4-AF9EE27F4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2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CCECFF"/>
                </a:solidFill>
              </a:defRPr>
            </a:lvl1pPr>
          </a:lstStyle>
          <a:p>
            <a:r>
              <a:rPr lang="en-US" altLang="en-US"/>
              <a:t>Simon CuceCopyright© 1999 S Cuce &amp; T Milner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0F2E5E6F-C2B7-4C84-96AF-37BAA8BDBC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 dirty="0" smtClean="0"/>
              <a:t>Latex</a:t>
            </a:r>
            <a:r>
              <a:rPr lang="mn-MN" altLang="en-US" dirty="0" smtClean="0"/>
              <a:t> - Удиртгал</a:t>
            </a:r>
            <a:endParaRPr lang="en-US" altLang="en-US" dirty="0"/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mn-MN" altLang="en-US" dirty="0" smtClean="0"/>
              <a:t>Баримт бэлтгэх товч зөвлөмж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Andrei </a:t>
            </a:r>
            <a:r>
              <a:rPr lang="en-US" altLang="en-US" dirty="0" err="1"/>
              <a:t>Gurtov</a:t>
            </a:r>
            <a:r>
              <a:rPr lang="en-US" altLang="en-US" dirty="0"/>
              <a:t> </a:t>
            </a:r>
          </a:p>
          <a:p>
            <a:r>
              <a:rPr lang="en-US" altLang="en-US" sz="1400" dirty="0"/>
              <a:t>(based on </a:t>
            </a:r>
            <a:r>
              <a:rPr kumimoji="0" lang="en-US" altLang="en-US" sz="1400" dirty="0"/>
              <a:t>Troy D. Milner and Simon </a:t>
            </a:r>
            <a:r>
              <a:rPr kumimoji="0" lang="en-US" altLang="en-US" sz="1400" dirty="0" err="1"/>
              <a:t>Cuce</a:t>
            </a:r>
            <a:r>
              <a:rPr kumimoji="0" lang="en-US" altLang="en-US" sz="1400" dirty="0"/>
              <a:t> slides)</a:t>
            </a:r>
            <a:endParaRPr kumimoji="0" lang="en-US" altLang="en-US" sz="1400" dirty="0">
              <a:effectLst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>
          <a:xfrm>
            <a:off x="0" y="609600"/>
            <a:ext cx="60960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mn-MN" altLang="en-US" dirty="0" smtClean="0"/>
              <a:t>Формат</a:t>
            </a:r>
            <a:endParaRPr lang="en-US" altLang="en-US" dirty="0"/>
          </a:p>
        </p:txBody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mn-MN" altLang="en-US" sz="2800" dirty="0" smtClean="0"/>
              <a:t>Секц</a:t>
            </a:r>
            <a:endParaRPr lang="en-US" altLang="en-US" sz="28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\section{…}</a:t>
            </a:r>
            <a:r>
              <a:rPr lang="en-US" altLang="en-US" sz="2400" dirty="0"/>
              <a:t>            = 1. Latex </a:t>
            </a:r>
            <a:r>
              <a:rPr lang="mn-MN" altLang="en-US" sz="2400" dirty="0" smtClean="0"/>
              <a:t>гайхалтай</a:t>
            </a:r>
            <a:endParaRPr lang="en-US" altLang="en-US" sz="24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\subsection{…}</a:t>
            </a:r>
            <a:r>
              <a:rPr lang="en-US" altLang="en-US" sz="2400" dirty="0"/>
              <a:t>     = 1.1 </a:t>
            </a:r>
            <a:r>
              <a:rPr lang="mn-MN" altLang="en-US" sz="2400" dirty="0" smtClean="0"/>
              <a:t>Яагаад</a:t>
            </a:r>
            <a:endParaRPr lang="en-US" altLang="en-US" sz="24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\subsubsection{…}</a:t>
            </a:r>
            <a:r>
              <a:rPr lang="en-US" altLang="en-US" sz="2400" dirty="0"/>
              <a:t>  = 1.1.1 </a:t>
            </a:r>
            <a:r>
              <a:rPr lang="mn-MN" altLang="en-US" sz="2400" dirty="0" smtClean="0"/>
              <a:t>Шалтгаан 1</a:t>
            </a:r>
            <a:endParaRPr lang="en-US" altLang="en-US" sz="24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\appendix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– </a:t>
            </a:r>
            <a:r>
              <a:rPr lang="mn-MN" altLang="en-US" sz="2400" dirty="0" smtClean="0"/>
              <a:t>хавсралт</a:t>
            </a:r>
            <a:r>
              <a:rPr lang="en-US" altLang="en-US" sz="2400" dirty="0" smtClean="0"/>
              <a:t>(</a:t>
            </a:r>
            <a:r>
              <a:rPr lang="mn-MN" altLang="en-US" sz="2400" dirty="0" smtClean="0"/>
              <a:t>дугаарлах схемийг өөрчлөх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\chapter{…}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– </a:t>
            </a:r>
            <a:r>
              <a:rPr lang="mn-MN" altLang="en-US" sz="2400" dirty="0" smtClean="0"/>
              <a:t>бүлэг</a:t>
            </a:r>
            <a:r>
              <a:rPr lang="en-US" altLang="en-US" sz="2400" dirty="0" smtClean="0"/>
              <a:t>(</a:t>
            </a:r>
            <a:r>
              <a:rPr lang="mn-MN" altLang="en-US" sz="2400" dirty="0" smtClean="0"/>
              <a:t>ном, тайлан гэсэн баримтын класс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r>
              <a:rPr lang="mn-MN" altLang="en-US" sz="2800" dirty="0" smtClean="0"/>
              <a:t>Гарчиг, зохиогч</a:t>
            </a:r>
            <a:r>
              <a:rPr lang="en-US" altLang="en-US" sz="2800" dirty="0" smtClean="0"/>
              <a:t> </a:t>
            </a:r>
            <a:r>
              <a:rPr lang="mn-MN" altLang="en-US" sz="2800" dirty="0" smtClean="0"/>
              <a:t>ба бусад</a:t>
            </a:r>
            <a:endParaRPr lang="en-US" altLang="en-US" sz="28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\title{…}</a:t>
            </a:r>
            <a:r>
              <a:rPr lang="en-US" altLang="en-US" sz="2400" dirty="0"/>
              <a:t>	</a:t>
            </a:r>
            <a:r>
              <a:rPr lang="en-US" altLang="en-US" sz="2400" dirty="0">
                <a:latin typeface="Courier New" panose="02070309020205020404" pitchFamily="49" charset="0"/>
              </a:rPr>
              <a:t>	 \author{…}</a:t>
            </a:r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\footnote{…}</a:t>
            </a:r>
            <a:endParaRPr lang="en-US" altLang="en-US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>
          <a:xfrm>
            <a:off x="228600" y="609600"/>
            <a:ext cx="60960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mn-MN" altLang="en-US" dirty="0" smtClean="0"/>
              <a:t>Формат ..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maketitle</a:t>
            </a:r>
            <a:r>
              <a:rPr lang="en-US" altLang="en-US" sz="2400" dirty="0"/>
              <a:t>  - </a:t>
            </a:r>
            <a:r>
              <a:rPr lang="mn-MN" altLang="en-US" sz="2400" dirty="0" smtClean="0"/>
              <a:t>Гарчиг, зохиогчийг харуулах</a:t>
            </a:r>
            <a:endParaRPr lang="en-US" altLang="en-US" sz="2400" dirty="0"/>
          </a:p>
          <a:p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tableofcontents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– </a:t>
            </a:r>
            <a:r>
              <a:rPr lang="mn-MN" altLang="en-US" sz="2400" dirty="0" smtClean="0"/>
              <a:t>Гарчигийн жагсаалт үүсгэх</a:t>
            </a:r>
            <a:endParaRPr lang="en-US" altLang="en-US" sz="2400" dirty="0"/>
          </a:p>
          <a:p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listoftables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– </a:t>
            </a:r>
            <a:r>
              <a:rPr lang="mn-MN" altLang="en-US" sz="2400" dirty="0" smtClean="0"/>
              <a:t>Хүснэгтийн жагсаалт үүсгэх</a:t>
            </a:r>
            <a:endParaRPr lang="en-US" altLang="en-US" sz="2400" dirty="0"/>
          </a:p>
          <a:p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listoffigures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– </a:t>
            </a:r>
            <a:r>
              <a:rPr lang="mn-MN" altLang="en-US" sz="2400" dirty="0" smtClean="0"/>
              <a:t>Зургийн жагсаалт үүсгэх</a:t>
            </a:r>
            <a:endParaRPr lang="en-US" altLang="en-US" sz="2400" dirty="0"/>
          </a:p>
          <a:p>
            <a:r>
              <a:rPr lang="mn-MN" altLang="en-US" sz="2400" dirty="0" smtClean="0"/>
              <a:t>Шошго</a:t>
            </a:r>
            <a:endParaRPr lang="en-US" altLang="en-US" sz="2400" dirty="0"/>
          </a:p>
          <a:p>
            <a:pPr lvl="1"/>
            <a:r>
              <a:rPr lang="en-US" altLang="en-US" sz="2000" dirty="0">
                <a:latin typeface="Courier New" panose="02070309020205020404" pitchFamily="49" charset="0"/>
              </a:rPr>
              <a:t>\label{</a:t>
            </a:r>
            <a:r>
              <a:rPr lang="en-US" altLang="en-US" sz="2000" i="1" dirty="0">
                <a:latin typeface="Courier New" panose="02070309020205020404" pitchFamily="49" charset="0"/>
              </a:rPr>
              <a:t>marker</a:t>
            </a: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– </a:t>
            </a:r>
            <a:r>
              <a:rPr lang="mn-MN" altLang="en-US" sz="2000" dirty="0" smtClean="0"/>
              <a:t>Шошго тавих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pPr lvl="1"/>
            <a:r>
              <a:rPr lang="en-US" altLang="en-US" sz="2000" dirty="0">
                <a:latin typeface="Courier New" panose="02070309020205020404" pitchFamily="49" charset="0"/>
              </a:rPr>
              <a:t>\</a:t>
            </a:r>
            <a:r>
              <a:rPr lang="en-US" altLang="en-US" sz="2000" dirty="0" err="1">
                <a:latin typeface="Courier New" panose="02070309020205020404" pitchFamily="49" charset="0"/>
              </a:rPr>
              <a:t>pageref</a:t>
            </a:r>
            <a:r>
              <a:rPr lang="en-US" altLang="en-US" sz="2000" dirty="0">
                <a:latin typeface="Courier New" panose="02070309020205020404" pitchFamily="49" charset="0"/>
              </a:rPr>
              <a:t>{</a:t>
            </a:r>
            <a:r>
              <a:rPr lang="en-US" altLang="en-US" sz="2000" i="1" dirty="0">
                <a:latin typeface="Courier New" panose="02070309020205020404" pitchFamily="49" charset="0"/>
              </a:rPr>
              <a:t>marker</a:t>
            </a: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– </a:t>
            </a:r>
            <a:r>
              <a:rPr lang="mn-MN" altLang="en-US" sz="2000" dirty="0" smtClean="0"/>
              <a:t>Шошготой хуудасны дугаарыг харуулах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pPr lvl="1"/>
            <a:r>
              <a:rPr lang="en-US" altLang="en-US" sz="2000" dirty="0">
                <a:latin typeface="Courier New" panose="02070309020205020404" pitchFamily="49" charset="0"/>
              </a:rPr>
              <a:t>\ref{</a:t>
            </a:r>
            <a:r>
              <a:rPr lang="en-US" altLang="en-US" sz="2000" i="1" dirty="0">
                <a:latin typeface="Courier New" panose="02070309020205020404" pitchFamily="49" charset="0"/>
              </a:rPr>
              <a:t>marker</a:t>
            </a: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– </a:t>
            </a:r>
            <a:r>
              <a:rPr lang="mn-MN" altLang="en-US" sz="2000" dirty="0" smtClean="0"/>
              <a:t>Шошгоны байрлалыг харуулах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r>
              <a:rPr lang="mn-MN" altLang="en-US" sz="2400" dirty="0" smtClean="0"/>
              <a:t>Жагсаалт</a:t>
            </a:r>
            <a:endParaRPr lang="en-US" altLang="en-US" dirty="0"/>
          </a:p>
          <a:p>
            <a:pPr lvl="1"/>
            <a:r>
              <a:rPr lang="mn-MN" altLang="en-US" sz="2000" dirty="0" smtClean="0"/>
              <a:t>Жасаалт:</a:t>
            </a:r>
            <a:r>
              <a:rPr lang="en-US" altLang="en-US" sz="2000" dirty="0" smtClean="0"/>
              <a:t> </a:t>
            </a:r>
            <a:r>
              <a:rPr lang="en-US" altLang="en-US" sz="2000" i="1" dirty="0"/>
              <a:t>enumerate</a:t>
            </a:r>
            <a:r>
              <a:rPr lang="en-US" altLang="en-US" sz="2000" dirty="0"/>
              <a:t>, </a:t>
            </a:r>
            <a:r>
              <a:rPr lang="en-US" altLang="en-US" sz="2000" i="1" dirty="0" smtClean="0"/>
              <a:t>itemize</a:t>
            </a:r>
            <a:r>
              <a:rPr lang="mn-MN" altLang="en-US" sz="2000" dirty="0" smtClean="0"/>
              <a:t>,</a:t>
            </a:r>
            <a:r>
              <a:rPr lang="en-US" altLang="en-US" sz="2000" dirty="0" smtClean="0"/>
              <a:t> </a:t>
            </a:r>
            <a:r>
              <a:rPr lang="en-US" altLang="en-US" sz="2000" i="1" dirty="0"/>
              <a:t>description.</a:t>
            </a:r>
          </a:p>
          <a:p>
            <a:pPr lvl="1"/>
            <a:r>
              <a:rPr lang="mn-MN" altLang="en-US" sz="2000" i="1" dirty="0" smtClean="0"/>
              <a:t>жишээг хар</a:t>
            </a:r>
            <a:r>
              <a:rPr lang="en-US" altLang="en-US" sz="2000" i="1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6553200" cy="1143000"/>
          </a:xfrm>
        </p:spPr>
        <p:txBody>
          <a:bodyPr/>
          <a:lstStyle/>
          <a:p>
            <a:r>
              <a:rPr lang="mn-MN" altLang="en-US" dirty="0" smtClean="0"/>
              <a:t>Жагсаалт</a:t>
            </a:r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dirty="0" smtClean="0"/>
              <a:t>Эх</a:t>
            </a:r>
            <a:endParaRPr lang="en-US" altLang="en-US" dirty="0"/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\begin{itemize}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\item Apple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\item Orange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\end{itemize}</a:t>
            </a:r>
          </a:p>
          <a:p>
            <a:r>
              <a:rPr lang="mn-MN" altLang="en-US" dirty="0" smtClean="0"/>
              <a:t>Үр дүн</a:t>
            </a:r>
            <a:endParaRPr lang="en-US" altLang="en-US" dirty="0"/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Apple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Orange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-22698" y="457200"/>
            <a:ext cx="6553200" cy="1143000"/>
          </a:xfrm>
        </p:spPr>
        <p:txBody>
          <a:bodyPr/>
          <a:lstStyle/>
          <a:p>
            <a:r>
              <a:rPr lang="mn-MN" altLang="en-US" dirty="0" smtClean="0"/>
              <a:t>Жагсаалт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dirty="0" smtClean="0"/>
              <a:t>Дугаарласан жагсаалт гаргахад </a:t>
            </a:r>
            <a:r>
              <a:rPr lang="en-US" altLang="en-US" dirty="0" smtClean="0">
                <a:latin typeface="Courier New" panose="02070309020205020404" pitchFamily="49" charset="0"/>
              </a:rPr>
              <a:t>enumerate</a:t>
            </a:r>
            <a:r>
              <a:rPr lang="en-US" altLang="en-US" dirty="0" smtClean="0"/>
              <a:t> </a:t>
            </a:r>
            <a:r>
              <a:rPr lang="mn-MN" altLang="en-US" dirty="0" smtClean="0"/>
              <a:t>–г </a:t>
            </a:r>
            <a:r>
              <a:rPr lang="en-US" altLang="en-US" dirty="0" smtClean="0">
                <a:latin typeface="Courier New" panose="02070309020205020404" pitchFamily="49" charset="0"/>
              </a:rPr>
              <a:t>itemize</a:t>
            </a:r>
            <a:r>
              <a:rPr lang="en-US" altLang="en-US" dirty="0" smtClean="0"/>
              <a:t> </a:t>
            </a:r>
            <a:r>
              <a:rPr lang="mn-MN" altLang="en-US" dirty="0" smtClean="0"/>
              <a:t>–н оронд хэрэглэнэ</a:t>
            </a:r>
            <a:endParaRPr lang="en-US" altLang="en-US" dirty="0"/>
          </a:p>
          <a:p>
            <a:r>
              <a:rPr lang="mn-MN" altLang="en-US" dirty="0" smtClean="0"/>
              <a:t>Жагсаалт үүрлэсэн байж болно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-6485" y="457200"/>
            <a:ext cx="5943600" cy="1143000"/>
          </a:xfrm>
        </p:spPr>
        <p:txBody>
          <a:bodyPr/>
          <a:lstStyle/>
          <a:p>
            <a:r>
              <a:rPr lang="mn-MN" altLang="en-US" dirty="0" smtClean="0"/>
              <a:t>Орчин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dirty="0" smtClean="0"/>
              <a:t>Дараахын хооронд</a:t>
            </a:r>
            <a:endParaRPr lang="en-US" altLang="en-US" dirty="0"/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\begin{name}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\end{name}</a:t>
            </a:r>
          </a:p>
          <a:p>
            <a:r>
              <a:rPr lang="mn-MN" altLang="en-US" dirty="0" smtClean="0"/>
              <a:t>Ихэнх команд</a:t>
            </a:r>
            <a:r>
              <a:rPr lang="en-US" altLang="en-US" dirty="0" smtClean="0"/>
              <a:t>, </a:t>
            </a:r>
            <a:r>
              <a:rPr lang="mn-MN" altLang="en-US" dirty="0" smtClean="0"/>
              <a:t>жишээ нь</a:t>
            </a:r>
            <a:r>
              <a:rPr lang="en-US" altLang="en-US" dirty="0" smtClean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\bf</a:t>
            </a:r>
            <a:r>
              <a:rPr lang="en-US" altLang="en-US" dirty="0"/>
              <a:t> </a:t>
            </a:r>
            <a:r>
              <a:rPr lang="mn-MN" altLang="en-US" dirty="0" smtClean="0"/>
              <a:t>орчны төгсгөл хүртэлх текстэнд үйлчилдэг</a:t>
            </a:r>
            <a:endParaRPr lang="en-US" altLang="en-US" dirty="0"/>
          </a:p>
          <a:p>
            <a:r>
              <a:rPr lang="mn-MN" altLang="en-US" dirty="0" smtClean="0"/>
              <a:t>Үүрлэж болно</a:t>
            </a:r>
            <a:endParaRPr lang="en-US" altLang="en-US" dirty="0"/>
          </a:p>
          <a:p>
            <a:r>
              <a:rPr lang="mn-MN" altLang="en-US" dirty="0" smtClean="0"/>
              <a:t>Жишээ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itemize, center, abstract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5867400" cy="1143000"/>
          </a:xfrm>
        </p:spPr>
        <p:txBody>
          <a:bodyPr/>
          <a:lstStyle/>
          <a:p>
            <a:r>
              <a:rPr lang="mn-MN" altLang="en-US" dirty="0" smtClean="0"/>
              <a:t>Групп</a:t>
            </a:r>
            <a:endParaRPr lang="en-US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dirty="0" smtClean="0"/>
              <a:t>Хаалтан доторх текст</a:t>
            </a:r>
            <a:r>
              <a:rPr lang="en-US" altLang="en-US" dirty="0" smtClean="0"/>
              <a:t> </a:t>
            </a:r>
            <a:r>
              <a:rPr lang="en-US" altLang="en-US" dirty="0"/>
              <a:t>{ </a:t>
            </a:r>
            <a:r>
              <a:rPr lang="mn-MN" altLang="en-US" dirty="0" smtClean="0"/>
              <a:t>Текст</a:t>
            </a:r>
            <a:r>
              <a:rPr lang="en-US" altLang="en-US" dirty="0" smtClean="0"/>
              <a:t> </a:t>
            </a:r>
            <a:r>
              <a:rPr lang="en-US" altLang="en-US" dirty="0"/>
              <a:t>}</a:t>
            </a:r>
          </a:p>
          <a:p>
            <a:r>
              <a:rPr lang="mn-MN" altLang="en-US" dirty="0" smtClean="0"/>
              <a:t>Ихэнх команд группын төгсгөл хүртэл ажилладаг</a:t>
            </a:r>
            <a:endParaRPr lang="en-US" altLang="en-US" dirty="0"/>
          </a:p>
          <a:p>
            <a:r>
              <a:rPr lang="mn-MN" altLang="en-US" dirty="0" smtClean="0"/>
              <a:t>Эх код</a:t>
            </a:r>
            <a:endParaRPr lang="en-US" altLang="en-US" dirty="0"/>
          </a:p>
          <a:p>
            <a:pPr lvl="1"/>
            <a:r>
              <a:rPr lang="mn-MN" altLang="en-US" dirty="0" smtClean="0"/>
              <a:t>энд</a:t>
            </a:r>
            <a:r>
              <a:rPr lang="en-US" altLang="en-US" dirty="0" smtClean="0"/>
              <a:t> {</a:t>
            </a:r>
            <a:r>
              <a:rPr lang="mn-MN" altLang="en-US" dirty="0" smtClean="0"/>
              <a:t>дараах зүйлийг</a:t>
            </a:r>
            <a:r>
              <a:rPr lang="en-US" altLang="en-US" dirty="0" smtClean="0"/>
              <a:t> </a:t>
            </a:r>
            <a:r>
              <a:rPr lang="en-US" altLang="en-US" dirty="0"/>
              <a:t>\bf </a:t>
            </a:r>
            <a:r>
              <a:rPr lang="mn-MN" altLang="en-US" dirty="0" smtClean="0"/>
              <a:t>ялгаж, тодоор</a:t>
            </a:r>
            <a:r>
              <a:rPr lang="en-US" altLang="en-US" dirty="0" smtClean="0"/>
              <a:t>} </a:t>
            </a:r>
            <a:r>
              <a:rPr lang="mn-MN" altLang="en-US" dirty="0" smtClean="0"/>
              <a:t>бичлээ</a:t>
            </a:r>
            <a:endParaRPr lang="en-US" altLang="en-US" dirty="0"/>
          </a:p>
          <a:p>
            <a:r>
              <a:rPr lang="mn-MN" altLang="en-US" dirty="0" smtClean="0"/>
              <a:t>Үр дүн</a:t>
            </a:r>
            <a:endParaRPr lang="en-US" altLang="en-US" dirty="0"/>
          </a:p>
          <a:p>
            <a:pPr lvl="1"/>
            <a:r>
              <a:rPr lang="mn-MN" altLang="en-US" dirty="0" smtClean="0"/>
              <a:t>энд дараах зүйлийг</a:t>
            </a:r>
            <a:r>
              <a:rPr lang="en-US" altLang="en-US" dirty="0" smtClean="0"/>
              <a:t> </a:t>
            </a:r>
            <a:r>
              <a:rPr lang="mn-MN" altLang="en-US" b="1" dirty="0" smtClean="0"/>
              <a:t>ялгаж, тодоор</a:t>
            </a:r>
            <a:r>
              <a:rPr lang="en-US" altLang="en-US" dirty="0" smtClean="0"/>
              <a:t> </a:t>
            </a:r>
            <a:r>
              <a:rPr lang="mn-MN" altLang="en-US" dirty="0" smtClean="0"/>
              <a:t>бичлээ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5791200" cy="1143000"/>
          </a:xfrm>
        </p:spPr>
        <p:txBody>
          <a:bodyPr/>
          <a:lstStyle/>
          <a:p>
            <a:r>
              <a:rPr lang="mn-MN" altLang="en-US" dirty="0" smtClean="0"/>
              <a:t>Тэгшитгэх</a:t>
            </a:r>
            <a:endParaRPr lang="en-US" alt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dirty="0" smtClean="0"/>
              <a:t>Орчин:</a:t>
            </a:r>
            <a:r>
              <a:rPr lang="en-US" altLang="en-US" dirty="0" smtClean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center, </a:t>
            </a:r>
            <a:r>
              <a:rPr lang="en-US" altLang="en-US" dirty="0" err="1">
                <a:latin typeface="Courier New" panose="02070309020205020404" pitchFamily="49" charset="0"/>
              </a:rPr>
              <a:t>flushleft</a:t>
            </a:r>
            <a:r>
              <a:rPr lang="en-US" altLang="en-US" dirty="0">
                <a:latin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</a:rPr>
              <a:t>flushright</a:t>
            </a:r>
            <a:endParaRPr lang="en-US" altLang="en-US" dirty="0">
              <a:latin typeface="Courier New" panose="02070309020205020404" pitchFamily="49" charset="0"/>
            </a:endParaRPr>
          </a:p>
          <a:p>
            <a:r>
              <a:rPr lang="mn-MN" altLang="en-US" dirty="0" smtClean="0"/>
              <a:t>Жишээ</a:t>
            </a:r>
            <a:endParaRPr lang="en-US" altLang="en-US" dirty="0"/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\begin{</a:t>
            </a:r>
            <a:r>
              <a:rPr lang="en-US" altLang="en-US" dirty="0" err="1">
                <a:latin typeface="Courier New" panose="02070309020205020404" pitchFamily="49" charset="0"/>
              </a:rPr>
              <a:t>flushright</a:t>
            </a: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Right aligned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\end{</a:t>
            </a:r>
            <a:r>
              <a:rPr lang="en-US" altLang="en-US" dirty="0" err="1">
                <a:latin typeface="Courier New" panose="02070309020205020404" pitchFamily="49" charset="0"/>
              </a:rPr>
              <a:t>flushright</a:t>
            </a: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r>
              <a:rPr lang="mn-MN" altLang="en-US" dirty="0" smtClean="0"/>
              <a:t>Үр дүн</a:t>
            </a:r>
            <a:endParaRPr lang="en-US" altLang="en-US" dirty="0"/>
          </a:p>
          <a:p>
            <a:pPr algn="r"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Right aligned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81800" cy="1143000"/>
          </a:xfrm>
        </p:spPr>
        <p:txBody>
          <a:bodyPr/>
          <a:lstStyle/>
          <a:p>
            <a:r>
              <a:rPr lang="mn-MN" altLang="en-US" dirty="0" smtClean="0"/>
              <a:t>Фонтын хэмжээ</a:t>
            </a:r>
            <a:endParaRPr lang="en-US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1400"/>
              <a:t>\tiny</a:t>
            </a:r>
            <a:r>
              <a:rPr lang="en-US" altLang="en-US"/>
              <a:t> </a:t>
            </a:r>
            <a:r>
              <a:rPr lang="en-US" altLang="en-US" sz="1600"/>
              <a:t>\scriptsize </a:t>
            </a:r>
            <a:r>
              <a:rPr lang="en-US" altLang="en-US" sz="1800"/>
              <a:t>\footnotesize</a:t>
            </a:r>
          </a:p>
          <a:p>
            <a:pPr>
              <a:buFont typeface="Monotype Sorts" pitchFamily="2" charset="2"/>
              <a:buNone/>
            </a:pPr>
            <a:r>
              <a:rPr lang="en-US" altLang="en-US" sz="1800"/>
              <a:t> </a:t>
            </a:r>
            <a:r>
              <a:rPr lang="en-US" altLang="en-US" sz="2000"/>
              <a:t>\small</a:t>
            </a:r>
            <a:r>
              <a:rPr lang="en-US" altLang="en-US"/>
              <a:t> </a:t>
            </a:r>
            <a:r>
              <a:rPr lang="en-US" altLang="en-US" sz="2400"/>
              <a:t>\normalsize</a:t>
            </a:r>
            <a:r>
              <a:rPr lang="en-US" altLang="en-US"/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\large</a:t>
            </a:r>
            <a:r>
              <a:rPr lang="en-US" altLang="en-US"/>
              <a:t> \Large </a:t>
            </a:r>
          </a:p>
          <a:p>
            <a:pPr>
              <a:buFont typeface="Monotype Sorts" pitchFamily="2" charset="2"/>
              <a:buNone/>
            </a:pPr>
            <a:r>
              <a:rPr lang="en-US" altLang="en-US" sz="3600"/>
              <a:t>\LARGE</a:t>
            </a:r>
            <a:r>
              <a:rPr lang="en-US" altLang="en-US"/>
              <a:t> </a:t>
            </a:r>
            <a:r>
              <a:rPr lang="en-US" altLang="en-US" sz="4000"/>
              <a:t>\huge</a:t>
            </a:r>
          </a:p>
          <a:p>
            <a:pPr>
              <a:buFont typeface="Monotype Sorts" pitchFamily="2" charset="2"/>
              <a:buNone/>
            </a:pPr>
            <a:r>
              <a:rPr lang="en-US" altLang="en-US" sz="4400"/>
              <a:t>\Huge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Latex </a:t>
            </a:r>
            <a:r>
              <a:rPr lang="mn-MN" altLang="en-US" dirty="0" smtClean="0"/>
              <a:t>баримтын жишээ</a:t>
            </a:r>
            <a:endParaRPr lang="en-US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\documentclass{article}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\title{Simple Example}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\author{Andrei Gurtov}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\date{March 2000}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\begin{document}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\maketitle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Hello world!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\end{document}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>
          <a:xfrm>
            <a:off x="2819400" y="1027113"/>
            <a:ext cx="60960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mn-MN" altLang="en-US" dirty="0" smtClean="0"/>
              <a:t>Хүснэгт</a:t>
            </a:r>
            <a:endParaRPr lang="en-US" altLang="en-US" dirty="0"/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mn-MN" altLang="en-US" dirty="0" smtClean="0"/>
              <a:t>Багана</a:t>
            </a:r>
            <a:endParaRPr lang="en-US" altLang="en-US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\begin{tabular}{|…|…|}</a:t>
            </a:r>
            <a:endParaRPr lang="en-US" altLang="en-US" sz="24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\end{tabular}</a:t>
            </a:r>
            <a:endParaRPr lang="en-US" altLang="en-US" dirty="0"/>
          </a:p>
          <a:p>
            <a:r>
              <a:rPr lang="mn-MN" altLang="en-US" dirty="0" smtClean="0"/>
              <a:t>Мөр</a:t>
            </a:r>
            <a:endParaRPr lang="en-US" altLang="en-US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&amp;</a:t>
            </a:r>
            <a:r>
              <a:rPr lang="en-US" altLang="en-US" sz="2400" dirty="0"/>
              <a:t> - </a:t>
            </a:r>
            <a:r>
              <a:rPr lang="mn-MN" altLang="en-US" sz="2400" dirty="0" smtClean="0"/>
              <a:t>Баганыг тусгаарлах</a:t>
            </a:r>
            <a:endParaRPr lang="en-US" altLang="en-US" sz="24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\\</a:t>
            </a:r>
            <a:r>
              <a:rPr lang="en-US" altLang="en-US" sz="2400" dirty="0"/>
              <a:t> - </a:t>
            </a:r>
            <a:r>
              <a:rPr lang="mn-MN" altLang="en-US" sz="2400" dirty="0" smtClean="0"/>
              <a:t>Мөрийн төгсгөл</a:t>
            </a:r>
            <a:endParaRPr lang="en-US" altLang="en-US" sz="24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hline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– </a:t>
            </a:r>
            <a:r>
              <a:rPr lang="mn-MN" altLang="en-US" sz="2400" dirty="0" smtClean="0"/>
              <a:t>Мөрийн доогуур зураас</a:t>
            </a:r>
            <a:endParaRPr lang="en-US" altLang="en-US" sz="2400" dirty="0"/>
          </a:p>
          <a:p>
            <a:pPr lvl="1"/>
            <a:r>
              <a:rPr lang="mn-MN" altLang="en-US" sz="2400" dirty="0" smtClean="0"/>
              <a:t>Жишээ: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123123 &amp; 34.00\\ \</a:t>
            </a:r>
            <a:r>
              <a:rPr lang="en-US" altLang="en-US" sz="2400" dirty="0" err="1">
                <a:latin typeface="Courier New" panose="02070309020205020404" pitchFamily="49" charset="0"/>
              </a:rPr>
              <a:t>hline</a:t>
            </a:r>
            <a:endParaRPr lang="en-US" altLang="en-US" i="1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505200" y="1981200"/>
            <a:ext cx="2590800" cy="38100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mn-MN" altLang="en-US" dirty="0" smtClean="0"/>
              <a:t>Хоёр багана</a:t>
            </a:r>
            <a:endParaRPr kumimoji="0" lang="en-US" altLang="en-US" dirty="0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477000" y="2362200"/>
            <a:ext cx="2438400" cy="228600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altLang="en-US" sz="1800" dirty="0"/>
              <a:t>l = </a:t>
            </a:r>
            <a:r>
              <a:rPr kumimoji="0" lang="mn-MN" altLang="en-US" sz="1800" dirty="0" smtClean="0"/>
              <a:t>зүүн</a:t>
            </a:r>
            <a:endParaRPr kumimoji="0" lang="en-US" altLang="en-US" sz="1800" dirty="0"/>
          </a:p>
          <a:p>
            <a:r>
              <a:rPr kumimoji="0" lang="en-US" altLang="en-US" sz="1800" dirty="0"/>
              <a:t>r = </a:t>
            </a:r>
            <a:r>
              <a:rPr kumimoji="0" lang="mn-MN" altLang="en-US" sz="1800" dirty="0" smtClean="0"/>
              <a:t>баруун</a:t>
            </a:r>
            <a:endParaRPr kumimoji="0" lang="en-US" altLang="en-US" sz="1800" dirty="0"/>
          </a:p>
          <a:p>
            <a:r>
              <a:rPr kumimoji="0" lang="en-US" altLang="en-US" sz="1800" dirty="0"/>
              <a:t>p = </a:t>
            </a:r>
            <a:r>
              <a:rPr kumimoji="0" lang="mn-MN" altLang="en-US" sz="1800" dirty="0" smtClean="0"/>
              <a:t>хэмжээ</a:t>
            </a:r>
            <a:r>
              <a:rPr kumimoji="0" lang="en-US" altLang="en-US" sz="1800" dirty="0" smtClean="0"/>
              <a:t> </a:t>
            </a:r>
            <a:endParaRPr kumimoji="0" lang="en-US" altLang="en-US" sz="1800" dirty="0"/>
          </a:p>
          <a:p>
            <a:r>
              <a:rPr kumimoji="0" lang="en-US" altLang="en-US" sz="1800" dirty="0"/>
              <a:t>      </a:t>
            </a:r>
            <a:r>
              <a:rPr kumimoji="0" lang="mn-MN" altLang="en-US" sz="1800" dirty="0" smtClean="0"/>
              <a:t>жишээ:</a:t>
            </a:r>
            <a:r>
              <a:rPr kumimoji="0" lang="en-US" altLang="en-US" sz="1800" dirty="0" smtClean="0"/>
              <a:t> </a:t>
            </a:r>
            <a:r>
              <a:rPr kumimoji="0" lang="en-US" altLang="en-US" sz="1800" dirty="0"/>
              <a:t>p{4.7cm}</a:t>
            </a:r>
          </a:p>
          <a:p>
            <a:r>
              <a:rPr kumimoji="0" lang="en-US" altLang="en-US" sz="1800" dirty="0"/>
              <a:t>c = </a:t>
            </a:r>
            <a:r>
              <a:rPr kumimoji="0" lang="mn-MN" altLang="en-US" sz="1800" dirty="0" smtClean="0"/>
              <a:t>голлох</a:t>
            </a:r>
            <a:endParaRPr kumimoji="0" lang="en-US" altLang="en-US" sz="1800" dirty="0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 flipV="1">
            <a:off x="5181600" y="2971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5105400" y="236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724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xfrm>
            <a:off x="152400" y="609600"/>
            <a:ext cx="60960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mn-MN" altLang="en-US" dirty="0" smtClean="0"/>
              <a:t>Удиртгал</a:t>
            </a:r>
            <a:endParaRPr lang="en-US" altLang="en-US" dirty="0"/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mn-MN" altLang="en-US" dirty="0" smtClean="0"/>
              <a:t>Ерөнхийдөө</a:t>
            </a:r>
            <a:r>
              <a:rPr lang="en-US" altLang="en-US" dirty="0" smtClean="0"/>
              <a:t> HTML</a:t>
            </a:r>
            <a:r>
              <a:rPr lang="en-US" altLang="en-US" dirty="0"/>
              <a:t>, </a:t>
            </a:r>
            <a:r>
              <a:rPr lang="en-US" altLang="en-US" dirty="0" smtClean="0"/>
              <a:t>XML</a:t>
            </a:r>
            <a:r>
              <a:rPr lang="mn-MN" altLang="en-US" dirty="0" smtClean="0"/>
              <a:t>,</a:t>
            </a:r>
            <a:r>
              <a:rPr lang="en-US" altLang="en-US" dirty="0" smtClean="0"/>
              <a:t> RTF</a:t>
            </a:r>
            <a:r>
              <a:rPr lang="mn-MN" altLang="en-US" dirty="0" smtClean="0"/>
              <a:t> шиг “тэмдэглэгээт хэл”</a:t>
            </a:r>
            <a:endParaRPr lang="en-US" altLang="en-US" dirty="0"/>
          </a:p>
          <a:p>
            <a:r>
              <a:rPr lang="en-US" altLang="en-US" dirty="0" err="1" smtClean="0"/>
              <a:t>TeX</a:t>
            </a:r>
            <a:r>
              <a:rPr lang="en-US" altLang="en-US" dirty="0" smtClean="0"/>
              <a:t> </a:t>
            </a:r>
            <a:r>
              <a:rPr lang="mn-MN" altLang="en-US" dirty="0" smtClean="0"/>
              <a:t>системийн өргөтгөл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r>
              <a:rPr lang="en-US" altLang="en-US" dirty="0" err="1"/>
              <a:t>TeX</a:t>
            </a:r>
            <a:r>
              <a:rPr lang="en-US" altLang="en-US" dirty="0"/>
              <a:t> </a:t>
            </a:r>
            <a:r>
              <a:rPr lang="mn-MN" altLang="en-US" dirty="0" smtClean="0"/>
              <a:t>–г 1970-д онд</a:t>
            </a:r>
            <a:r>
              <a:rPr lang="en-US" altLang="en-US" dirty="0" smtClean="0"/>
              <a:t> </a:t>
            </a:r>
            <a:r>
              <a:rPr lang="mn-MN" altLang="en-US" dirty="0" smtClean="0"/>
              <a:t>Доналд Кнут бичсэн</a:t>
            </a:r>
            <a:endParaRPr lang="en-US" altLang="en-US" dirty="0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altLang="en-US" dirty="0" smtClean="0"/>
              <a:t>Хүснэгтийн жишээ</a:t>
            </a:r>
            <a:endParaRPr lang="en-US" alt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\begin{tabular}{|l|r|c|} \hline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Date &amp; Price &amp; Size \\ \hline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Yesterday &amp; 5 &amp; big \\ \hline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Today &amp; 3 &amp; small \\ \hline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\end{tabular}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773039"/>
              </p:ext>
            </p:extLst>
          </p:nvPr>
        </p:nvGraphicFramePr>
        <p:xfrm>
          <a:off x="2630116" y="4343400"/>
          <a:ext cx="649605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Document" r:id="rId3" imgW="5330160" imgH="2602440" progId="Word.Document.8">
                  <p:embed/>
                </p:oleObj>
              </mc:Choice>
              <mc:Fallback>
                <p:oleObj name="Document" r:id="rId3" imgW="5330160" imgH="26024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116" y="4343400"/>
                        <a:ext cx="649605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4679" y="838200"/>
            <a:ext cx="5562600" cy="762000"/>
          </a:xfrm>
        </p:spPr>
        <p:txBody>
          <a:bodyPr/>
          <a:lstStyle/>
          <a:p>
            <a:r>
              <a:rPr lang="mn-MN" altLang="en-US" dirty="0" smtClean="0"/>
              <a:t>Хөвөгч элемент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sz="2800" dirty="0" smtClean="0"/>
              <a:t>Хүснэгт, зураг зэрэг элемент хуудас алгасаж хөвөж болно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lvl="1">
              <a:buFontTx/>
              <a:buNone/>
            </a:pPr>
            <a:endParaRPr lang="en-US" altLang="en-US" sz="2400" dirty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\begin{figure}[</a:t>
            </a:r>
            <a:r>
              <a:rPr lang="en-US" altLang="en-US" sz="2400" i="1" dirty="0">
                <a:latin typeface="Courier New" panose="02070309020205020404" pitchFamily="49" charset="0"/>
              </a:rPr>
              <a:t>options</a:t>
            </a:r>
            <a:r>
              <a:rPr lang="en-US" altLang="en-US" sz="2400" dirty="0">
                <a:latin typeface="Courier New" panose="02070309020205020404" pitchFamily="49" charset="0"/>
              </a:rPr>
              <a:t>]</a:t>
            </a:r>
          </a:p>
          <a:p>
            <a:pPr lvl="1"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\begin{table}[</a:t>
            </a:r>
            <a:r>
              <a:rPr lang="en-US" altLang="en-US" sz="2400" i="1" dirty="0">
                <a:latin typeface="Courier New" panose="02070309020205020404" pitchFamily="49" charset="0"/>
              </a:rPr>
              <a:t>options</a:t>
            </a:r>
            <a:r>
              <a:rPr lang="en-US" altLang="en-US" sz="2400" dirty="0">
                <a:latin typeface="Courier New" panose="02070309020205020404" pitchFamily="49" charset="0"/>
              </a:rPr>
              <a:t>]</a:t>
            </a:r>
          </a:p>
          <a:p>
            <a:pPr lvl="1">
              <a:buFontTx/>
              <a:buNone/>
            </a:pPr>
            <a:endParaRPr lang="en-US" altLang="en-US" sz="2400" dirty="0"/>
          </a:p>
          <a:p>
            <a:pPr lvl="1">
              <a:buFontTx/>
              <a:buNone/>
            </a:pPr>
            <a:endParaRPr lang="en-US" altLang="en-US" sz="2400" dirty="0"/>
          </a:p>
          <a:p>
            <a:pPr lvl="1">
              <a:buFontTx/>
              <a:buNone/>
            </a:pPr>
            <a:endParaRPr lang="en-US" altLang="en-US" sz="2400" dirty="0"/>
          </a:p>
          <a:p>
            <a:r>
              <a:rPr lang="mn-MN" altLang="en-US" sz="2800" dirty="0" smtClean="0"/>
              <a:t>Хүснэгт болон зургийн жагсаалтад орно</a:t>
            </a:r>
            <a:r>
              <a:rPr lang="en-US" altLang="en-US" sz="2800" dirty="0" smtClean="0"/>
              <a:t>.</a:t>
            </a:r>
            <a:endParaRPr lang="en-US" alt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48200" y="4191000"/>
            <a:ext cx="3581400" cy="114300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altLang="en-US" sz="2000" u="sng" dirty="0"/>
              <a:t>Options </a:t>
            </a:r>
            <a:r>
              <a:rPr kumimoji="0" lang="en-US" altLang="en-US" sz="2000" u="sng" dirty="0" smtClean="0"/>
              <a:t>(</a:t>
            </a:r>
            <a:r>
              <a:rPr kumimoji="0" lang="mn-MN" altLang="en-US" sz="2000" u="sng" dirty="0" smtClean="0"/>
              <a:t>зөвлөмж</a:t>
            </a:r>
            <a:r>
              <a:rPr kumimoji="0" lang="en-US" altLang="en-US" sz="2000" u="sng" dirty="0" smtClean="0"/>
              <a:t>)</a:t>
            </a:r>
            <a:endParaRPr kumimoji="0" lang="en-US" altLang="en-US" sz="2000" dirty="0"/>
          </a:p>
          <a:p>
            <a:r>
              <a:rPr kumimoji="0" lang="en-US" altLang="en-US" sz="2000" dirty="0"/>
              <a:t>h = </a:t>
            </a:r>
            <a:r>
              <a:rPr kumimoji="0" lang="mn-MN" altLang="en-US" sz="2000" dirty="0" smtClean="0"/>
              <a:t>энд</a:t>
            </a:r>
            <a:endParaRPr kumimoji="0" lang="en-US" altLang="en-US" sz="2000" dirty="0"/>
          </a:p>
          <a:p>
            <a:r>
              <a:rPr kumimoji="0" lang="en-US" altLang="en-US" sz="2000" dirty="0"/>
              <a:t>t = </a:t>
            </a:r>
            <a:r>
              <a:rPr kumimoji="0" lang="mn-MN" altLang="en-US" sz="2000" dirty="0" smtClean="0"/>
              <a:t>хуудасны эхэнд</a:t>
            </a:r>
            <a:endParaRPr kumimoji="0" lang="en-US" altLang="en-US" sz="2000" dirty="0"/>
          </a:p>
          <a:p>
            <a:r>
              <a:rPr kumimoji="0" lang="en-US" altLang="en-US" sz="2000" dirty="0"/>
              <a:t>b = </a:t>
            </a:r>
            <a:r>
              <a:rPr kumimoji="0" lang="mn-MN" altLang="en-US" sz="2000" dirty="0" smtClean="0"/>
              <a:t>хуудасны төгсгөлт</a:t>
            </a:r>
            <a:endParaRPr kumimoji="0"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altLang="en-US" dirty="0" smtClean="0"/>
              <a:t>Хөвөгч зургийн жишээ</a:t>
            </a:r>
            <a:endParaRPr lang="en-US" alt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\begin{figure}[ht]</a:t>
            </a:r>
          </a:p>
          <a:p>
            <a:r>
              <a:rPr lang="en-US" altLang="en-US"/>
              <a:t>\centering\epsfig{file=uni.ps, width=5cm}</a:t>
            </a:r>
          </a:p>
          <a:p>
            <a:r>
              <a:rPr lang="en-US" altLang="en-US"/>
              <a:t>\caption{University of Helsinki}</a:t>
            </a:r>
          </a:p>
          <a:p>
            <a:r>
              <a:rPr lang="en-US" altLang="en-US"/>
              <a:t>\label{uni}</a:t>
            </a:r>
          </a:p>
          <a:p>
            <a:r>
              <a:rPr lang="en-US" altLang="en-US"/>
              <a:t>\end{figure}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572000" y="4724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en-US" altLang="en-US"/>
          </a:p>
        </p:txBody>
      </p:sp>
      <p:sp>
        <p:nvSpPr>
          <p:cNvPr id="47109" name="AutoShape 5"/>
          <p:cNvSpPr>
            <a:spLocks/>
          </p:cNvSpPr>
          <p:nvPr/>
        </p:nvSpPr>
        <p:spPr bwMode="auto">
          <a:xfrm>
            <a:off x="4953000" y="4572000"/>
            <a:ext cx="2438400" cy="831850"/>
          </a:xfrm>
          <a:prstGeom prst="borderCallout2">
            <a:avLst>
              <a:gd name="adj1" fmla="val 13741"/>
              <a:gd name="adj2" fmla="val -3125"/>
              <a:gd name="adj3" fmla="val 13741"/>
              <a:gd name="adj4" fmla="val -38736"/>
              <a:gd name="adj5" fmla="val -1528"/>
              <a:gd name="adj6" fmla="val -757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Figure~\ref{uni} shows...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>
          <a:xfrm>
            <a:off x="228600" y="609600"/>
            <a:ext cx="54102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mn-MN" altLang="en-US" dirty="0" smtClean="0"/>
              <a:t>Зураг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altLang="en-US" sz="2800" dirty="0" err="1" smtClean="0"/>
              <a:t>epsfig</a:t>
            </a:r>
            <a:r>
              <a:rPr lang="en-US" altLang="en-US" sz="2800" dirty="0" smtClean="0"/>
              <a:t> </a:t>
            </a:r>
            <a:r>
              <a:rPr lang="mn-MN" altLang="en-US" sz="2800" dirty="0" smtClean="0"/>
              <a:t>багцыг ашиглах</a:t>
            </a:r>
            <a:endParaRPr lang="en-US" altLang="en-US" sz="2800" dirty="0"/>
          </a:p>
          <a:p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usepackage</a:t>
            </a:r>
            <a:r>
              <a:rPr lang="en-US" altLang="en-US" sz="2400" dirty="0">
                <a:latin typeface="Courier New" panose="02070309020205020404" pitchFamily="49" charset="0"/>
              </a:rPr>
              <a:t>{</a:t>
            </a:r>
            <a:r>
              <a:rPr lang="en-US" altLang="en-US" sz="2400" dirty="0" err="1">
                <a:latin typeface="Courier New" panose="02070309020205020404" pitchFamily="49" charset="0"/>
              </a:rPr>
              <a:t>epsfig</a:t>
            </a:r>
            <a:r>
              <a:rPr lang="en-US" altLang="en-US" sz="2400" dirty="0">
                <a:latin typeface="Courier New" panose="02070309020205020404" pitchFamily="49" charset="0"/>
              </a:rPr>
              <a:t>}</a:t>
            </a:r>
            <a:endParaRPr lang="en-US" altLang="en-US" sz="2800" dirty="0"/>
          </a:p>
          <a:p>
            <a:r>
              <a:rPr lang="mn-MN" altLang="en-US" sz="2800" dirty="0" smtClean="0"/>
              <a:t>Их биед зураг оруулах</a:t>
            </a:r>
            <a:endParaRPr lang="en-US" altLang="en-US" sz="2800" dirty="0"/>
          </a:p>
          <a:p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epsfig</a:t>
            </a:r>
            <a:r>
              <a:rPr lang="en-US" altLang="en-US" sz="2400" dirty="0">
                <a:latin typeface="Courier New" panose="02070309020205020404" pitchFamily="49" charset="0"/>
              </a:rPr>
              <a:t>{file=</a:t>
            </a:r>
            <a:r>
              <a:rPr lang="en-US" altLang="en-US" sz="2400" dirty="0" err="1">
                <a:latin typeface="Courier New" panose="02070309020205020404" pitchFamily="49" charset="0"/>
              </a:rPr>
              <a:t>filename.eps</a:t>
            </a:r>
            <a:r>
              <a:rPr lang="en-US" altLang="en-US" sz="2400" dirty="0">
                <a:latin typeface="Courier New" panose="02070309020205020404" pitchFamily="49" charset="0"/>
              </a:rPr>
              <a:t>, width=10cm, height=9cm, angle=90}</a:t>
            </a:r>
            <a:endParaRPr lang="en-US" altLang="en-US" sz="2800" dirty="0"/>
          </a:p>
          <a:p>
            <a:r>
              <a:rPr lang="en-US" altLang="en-US" sz="2800" dirty="0" smtClean="0"/>
              <a:t>EPS </a:t>
            </a:r>
            <a:r>
              <a:rPr lang="mn-MN" altLang="en-US" sz="2800" dirty="0" smtClean="0"/>
              <a:t>зургийг үүсгэхдээ</a:t>
            </a:r>
            <a:r>
              <a:rPr lang="en-US" altLang="en-US" sz="2800" dirty="0" smtClean="0"/>
              <a:t> xv</a:t>
            </a:r>
            <a:r>
              <a:rPr lang="mn-MN" altLang="en-US" sz="2800" dirty="0" smtClean="0"/>
              <a:t>, </a:t>
            </a:r>
            <a:r>
              <a:rPr lang="en-US" altLang="en-US" sz="2800" dirty="0" err="1" smtClean="0"/>
              <a:t>xfig</a:t>
            </a:r>
            <a:r>
              <a:rPr lang="mn-MN" altLang="en-US" sz="2800" dirty="0" smtClean="0"/>
              <a:t> –г ашиглаж болно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r>
              <a:rPr lang="en-US" altLang="en-US" sz="2800" dirty="0"/>
              <a:t>MS Power </a:t>
            </a:r>
            <a:r>
              <a:rPr lang="en-US" altLang="en-US" sz="2800" dirty="0" smtClean="0"/>
              <a:t>Point</a:t>
            </a:r>
            <a:r>
              <a:rPr lang="mn-MN" altLang="en-US" sz="2800" dirty="0" smtClean="0"/>
              <a:t> -с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GIF </a:t>
            </a:r>
            <a:r>
              <a:rPr lang="mn-MN" altLang="en-US" sz="2800" dirty="0" smtClean="0"/>
              <a:t>гэж хадгалаад </a:t>
            </a:r>
            <a:r>
              <a:rPr lang="en-US" altLang="en-US" sz="2800" dirty="0" smtClean="0"/>
              <a:t>EPS</a:t>
            </a:r>
            <a:r>
              <a:rPr lang="mn-MN" altLang="en-US" sz="2800" dirty="0" smtClean="0"/>
              <a:t> –д хувиргаж болно</a:t>
            </a:r>
            <a:r>
              <a:rPr lang="en-US" altLang="en-US" sz="2800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altLang="en-US" dirty="0" smtClean="0"/>
              <a:t>Ном зүйг гараар үүсгэх</a:t>
            </a:r>
            <a:endParaRPr lang="en-US" alt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\begin{thebibliography}{}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\bibitem[Come95]{Come95} Comer,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D. E., {\it Internetworking with TCP/IP: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Principles, Protocols and Architecture},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volume 1, 3rd edition. Prentice-Hall,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1995.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\end{thebibliography}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altLang="en-US" dirty="0" smtClean="0"/>
              <a:t>Ном зүйг </a:t>
            </a:r>
            <a:r>
              <a:rPr lang="en-US" altLang="en-US" dirty="0" err="1" smtClean="0"/>
              <a:t>Bibtex</a:t>
            </a:r>
            <a:r>
              <a:rPr lang="mn-MN" altLang="en-US" dirty="0" smtClean="0"/>
              <a:t> –р үүсгэх</a:t>
            </a:r>
            <a:endParaRPr lang="en-US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dirty="0" smtClean="0"/>
              <a:t>Ном зүйн мэдээллийг</a:t>
            </a:r>
            <a:r>
              <a:rPr lang="en-US" altLang="en-US" dirty="0" smtClean="0"/>
              <a:t> </a:t>
            </a:r>
            <a:r>
              <a:rPr lang="en-US" altLang="en-US" dirty="0"/>
              <a:t>*.bib </a:t>
            </a:r>
            <a:r>
              <a:rPr lang="mn-MN" altLang="en-US" dirty="0" smtClean="0"/>
              <a:t>файлд</a:t>
            </a:r>
            <a:r>
              <a:rPr lang="en-US" altLang="en-US" dirty="0" smtClean="0"/>
              <a:t> </a:t>
            </a:r>
            <a:r>
              <a:rPr lang="en-US" altLang="en-US" dirty="0" err="1"/>
              <a:t>Bibtex</a:t>
            </a:r>
            <a:r>
              <a:rPr lang="en-US" altLang="en-US" dirty="0"/>
              <a:t> </a:t>
            </a:r>
            <a:r>
              <a:rPr lang="mn-MN" altLang="en-US" dirty="0" smtClean="0"/>
              <a:t>форматаар хадгална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 err="1" smtClean="0"/>
              <a:t>chicago</a:t>
            </a:r>
            <a:r>
              <a:rPr lang="en-US" altLang="en-US" dirty="0" smtClean="0"/>
              <a:t> </a:t>
            </a:r>
            <a:r>
              <a:rPr lang="mn-MN" altLang="en-US" dirty="0" smtClean="0"/>
              <a:t>багцыг оруулах</a:t>
            </a:r>
            <a:endParaRPr lang="en-US" altLang="en-US" dirty="0"/>
          </a:p>
          <a:p>
            <a:pPr lvl="1"/>
            <a:r>
              <a:rPr lang="en-US" altLang="en-US" dirty="0"/>
              <a:t>\</a:t>
            </a:r>
            <a:r>
              <a:rPr lang="en-US" altLang="en-US" dirty="0" err="1"/>
              <a:t>usepackage</a:t>
            </a:r>
            <a:r>
              <a:rPr lang="en-US" altLang="en-US" dirty="0"/>
              <a:t>{</a:t>
            </a:r>
            <a:r>
              <a:rPr lang="en-US" altLang="en-US" dirty="0" err="1"/>
              <a:t>chicago</a:t>
            </a:r>
            <a:r>
              <a:rPr lang="en-US" altLang="en-US" dirty="0"/>
              <a:t>}</a:t>
            </a:r>
          </a:p>
          <a:p>
            <a:r>
              <a:rPr lang="mn-MN" altLang="en-US" dirty="0" smtClean="0"/>
              <a:t>Ном зүйн хэвээ тогтоох</a:t>
            </a:r>
            <a:endParaRPr lang="en-US" altLang="en-US" dirty="0"/>
          </a:p>
          <a:p>
            <a:pPr lvl="1"/>
            <a:r>
              <a:rPr lang="en-US" altLang="en-US" dirty="0"/>
              <a:t>\</a:t>
            </a:r>
            <a:r>
              <a:rPr lang="en-US" altLang="en-US" dirty="0" err="1"/>
              <a:t>bibliographystyle</a:t>
            </a:r>
            <a:r>
              <a:rPr lang="en-US" altLang="en-US" dirty="0"/>
              <a:t>{</a:t>
            </a:r>
            <a:r>
              <a:rPr lang="en-US" altLang="en-US" dirty="0" err="1"/>
              <a:t>chicago</a:t>
            </a:r>
            <a:r>
              <a:rPr lang="en-US" altLang="en-US" dirty="0"/>
              <a:t>}</a:t>
            </a:r>
          </a:p>
          <a:p>
            <a:r>
              <a:rPr lang="mn-MN" altLang="en-US" dirty="0" smtClean="0"/>
              <a:t>Ишлэлийн секц үүсгэх</a:t>
            </a:r>
            <a:endParaRPr lang="en-US" altLang="en-US" dirty="0"/>
          </a:p>
          <a:p>
            <a:pPr lvl="1"/>
            <a:r>
              <a:rPr lang="en-US" altLang="en-US" dirty="0"/>
              <a:t>\</a:t>
            </a:r>
            <a:r>
              <a:rPr lang="en-US" altLang="en-US" dirty="0" smtClean="0"/>
              <a:t>bibliography{</a:t>
            </a:r>
            <a:r>
              <a:rPr lang="en-US" altLang="en-US" dirty="0" err="1" smtClean="0"/>
              <a:t>bibfile</a:t>
            </a:r>
            <a:r>
              <a:rPr lang="en-US" altLang="en-US" dirty="0" smtClean="0"/>
              <a:t>}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altLang="en-US" dirty="0" smtClean="0"/>
              <a:t>Ном зүйг </a:t>
            </a:r>
            <a:r>
              <a:rPr lang="en-US" altLang="en-US" dirty="0" err="1" smtClean="0"/>
              <a:t>Bibtex</a:t>
            </a:r>
            <a:r>
              <a:rPr lang="mn-MN" altLang="en-US" dirty="0" smtClean="0"/>
              <a:t> –р үүсгэх</a:t>
            </a:r>
            <a:endParaRPr lang="en-US" alt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@book{Come95,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author=“D. E. Comer”,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title={Internetworking with TCP/IP: Principles, Protocols and Architecture},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publisher=“Prentice-Hall”,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year=1995,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volume=1,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edition=“Third”}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5257800" cy="685800"/>
          </a:xfrm>
        </p:spPr>
        <p:txBody>
          <a:bodyPr/>
          <a:lstStyle/>
          <a:p>
            <a:r>
              <a:rPr lang="mn-MN" altLang="en-US" dirty="0" smtClean="0"/>
              <a:t>Ном зүй ..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sz="2800" dirty="0" smtClean="0"/>
              <a:t>Ишлэл хийх</a:t>
            </a:r>
            <a:endParaRPr lang="en-US" altLang="en-US" sz="28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\cite{cuc98}</a:t>
            </a:r>
            <a:r>
              <a:rPr lang="en-US" altLang="en-US" sz="2400" dirty="0"/>
              <a:t>  = (</a:t>
            </a:r>
            <a:r>
              <a:rPr lang="en-US" altLang="en-US" sz="2400" dirty="0" err="1"/>
              <a:t>Cuce</a:t>
            </a:r>
            <a:r>
              <a:rPr lang="en-US" altLang="en-US" sz="2400" dirty="0"/>
              <a:t> 1998)</a:t>
            </a:r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citeN</a:t>
            </a:r>
            <a:r>
              <a:rPr lang="en-US" altLang="en-US" sz="2400" dirty="0">
                <a:latin typeface="Courier New" panose="02070309020205020404" pitchFamily="49" charset="0"/>
              </a:rPr>
              <a:t>{cru98}</a:t>
            </a:r>
            <a:r>
              <a:rPr lang="en-US" altLang="en-US" sz="2400" dirty="0"/>
              <a:t> = Crud (1998)</a:t>
            </a:r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shortcite</a:t>
            </a:r>
            <a:r>
              <a:rPr lang="en-US" altLang="en-US" sz="2400" dirty="0">
                <a:latin typeface="Courier New" panose="02070309020205020404" pitchFamily="49" charset="0"/>
              </a:rPr>
              <a:t>{tom98}</a:t>
            </a:r>
            <a:r>
              <a:rPr lang="en-US" altLang="en-US" sz="2400" dirty="0"/>
              <a:t> = (Tom, et. al. 1998)</a:t>
            </a:r>
          </a:p>
          <a:p>
            <a:r>
              <a:rPr lang="en-US" altLang="en-US" dirty="0" err="1" smtClean="0"/>
              <a:t>Bibtex</a:t>
            </a:r>
            <a:r>
              <a:rPr lang="en-US" altLang="en-US" dirty="0" smtClean="0"/>
              <a:t> </a:t>
            </a:r>
            <a:r>
              <a:rPr lang="mn-MN" altLang="en-US" dirty="0" smtClean="0"/>
              <a:t>файлыг үүсгэх</a:t>
            </a:r>
            <a:endParaRPr lang="en-US" altLang="en-US" dirty="0"/>
          </a:p>
          <a:p>
            <a:pPr lvl="1"/>
            <a:r>
              <a:rPr lang="en-US" altLang="en-US" dirty="0" err="1" smtClean="0"/>
              <a:t>Emacs</a:t>
            </a:r>
            <a:r>
              <a:rPr lang="en-US" altLang="en-US" dirty="0" smtClean="0"/>
              <a:t> </a:t>
            </a:r>
            <a:r>
              <a:rPr lang="mn-MN" altLang="en-US" dirty="0" smtClean="0"/>
              <a:t>прграмыг ашиглах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r>
              <a:rPr lang="mn-MN" altLang="en-US" dirty="0" smtClean="0"/>
              <a:t>эсвэл</a:t>
            </a:r>
            <a:r>
              <a:rPr lang="en-US" altLang="en-US" dirty="0" smtClean="0"/>
              <a:t> </a:t>
            </a:r>
            <a:r>
              <a:rPr lang="en-US" altLang="en-US" dirty="0" err="1"/>
              <a:t>Bibtex</a:t>
            </a:r>
            <a:r>
              <a:rPr lang="en-US" altLang="en-US" dirty="0"/>
              <a:t> </a:t>
            </a:r>
            <a:r>
              <a:rPr lang="mn-MN" altLang="en-US" dirty="0" smtClean="0"/>
              <a:t>өгөгдлийг ном зүйн өгөгдлийн сангаас хуулж авах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426" y="457200"/>
            <a:ext cx="6248400" cy="1143000"/>
          </a:xfrm>
        </p:spPr>
        <p:txBody>
          <a:bodyPr/>
          <a:lstStyle/>
          <a:p>
            <a:r>
              <a:rPr lang="mn-MN" altLang="en-US" dirty="0" smtClean="0"/>
              <a:t>Математик</a:t>
            </a:r>
            <a:endParaRPr lang="en-US" alt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1600"/>
              <a:t>\begin{center}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{\large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$$ y=\frac{a^3+2c_{x}}{1+\sqrt{b_{x}}} $$ \\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\vspace{0.2in}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$$ Q=\sum_{i=1}^{j}\int_{\mu}^{\infty}f(x_{j})dx $$ \\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\vspace{0.2in}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$$ \Psi = \oint_{- \infty}^{\infty}f_{xy}({\frac{\partial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/>
              <a:t>Qx}{\partial Qy}})^{\Im_{\pi}^ \prime} $$ \\ }</a:t>
            </a:r>
          </a:p>
        </p:txBody>
      </p:sp>
      <p:pic>
        <p:nvPicPr>
          <p:cNvPr id="50183" name="Picture 7" descr="E:\public_html\usecomp_s00\latex\math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057400"/>
            <a:ext cx="3505200" cy="377031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4419600" cy="762000"/>
          </a:xfrm>
        </p:spPr>
        <p:txBody>
          <a:bodyPr/>
          <a:lstStyle/>
          <a:p>
            <a:r>
              <a:rPr lang="mn-MN" altLang="en-US" dirty="0" smtClean="0"/>
              <a:t>Хэрэгсэл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 smtClean="0"/>
              <a:t>UNIX</a:t>
            </a:r>
            <a:endParaRPr lang="en-US" altLang="en-US" dirty="0"/>
          </a:p>
          <a:p>
            <a:pPr lvl="1"/>
            <a:r>
              <a:rPr lang="en-US" altLang="en-US" dirty="0" err="1"/>
              <a:t>xdvi</a:t>
            </a:r>
            <a:r>
              <a:rPr lang="en-US" altLang="en-US" dirty="0"/>
              <a:t>, </a:t>
            </a:r>
            <a:r>
              <a:rPr lang="en-US" altLang="en-US" dirty="0" err="1"/>
              <a:t>ghostview</a:t>
            </a:r>
            <a:r>
              <a:rPr lang="en-US" altLang="en-US" dirty="0"/>
              <a:t>, </a:t>
            </a:r>
            <a:r>
              <a:rPr lang="en-US" altLang="en-US" dirty="0" err="1"/>
              <a:t>fixps</a:t>
            </a:r>
            <a:r>
              <a:rPr lang="en-US" altLang="en-US" dirty="0"/>
              <a:t>, </a:t>
            </a:r>
            <a:r>
              <a:rPr lang="en-US" altLang="en-US" dirty="0" err="1"/>
              <a:t>emacs</a:t>
            </a:r>
            <a:r>
              <a:rPr lang="en-US" altLang="en-US" dirty="0"/>
              <a:t> with latex/</a:t>
            </a:r>
            <a:r>
              <a:rPr lang="en-US" altLang="en-US" dirty="0" err="1"/>
              <a:t>bibtex</a:t>
            </a:r>
            <a:r>
              <a:rPr lang="en-US" altLang="en-US" dirty="0"/>
              <a:t> support.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 smtClean="0"/>
              <a:t>Windows</a:t>
            </a:r>
            <a:endParaRPr lang="en-US" altLang="en-US" dirty="0"/>
          </a:p>
          <a:p>
            <a:pPr lvl="1"/>
            <a:r>
              <a:rPr lang="en-US" altLang="en-US" dirty="0" err="1"/>
              <a:t>Ghostview</a:t>
            </a:r>
            <a:r>
              <a:rPr lang="en-US" altLang="en-US" dirty="0"/>
              <a:t>, Acrobat Distiller, Acrobat Reader, Scientific Workplace (not the best), the </a:t>
            </a:r>
            <a:r>
              <a:rPr lang="en-US" altLang="en-US" dirty="0" err="1"/>
              <a:t>Bibtex</a:t>
            </a:r>
            <a:r>
              <a:rPr lang="en-US" altLang="en-US" dirty="0"/>
              <a:t> viewer is good. Paint Shop Pro, Latex and </a:t>
            </a:r>
            <a:r>
              <a:rPr lang="en-US" altLang="en-US" dirty="0" err="1"/>
              <a:t>Emacs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Latex </a:t>
            </a:r>
            <a:r>
              <a:rPr lang="mn-MN" altLang="en-US" dirty="0" smtClean="0"/>
              <a:t>ба</a:t>
            </a:r>
            <a:r>
              <a:rPr lang="en-US" altLang="en-US" dirty="0" smtClean="0"/>
              <a:t> </a:t>
            </a:r>
            <a:r>
              <a:rPr lang="mn-MN" altLang="en-US" dirty="0" smtClean="0"/>
              <a:t>Текст процессор</a:t>
            </a:r>
            <a:endParaRPr lang="en-US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dirty="0" smtClean="0"/>
              <a:t>Хэвлэлийн өндөр чанар</a:t>
            </a:r>
            <a:endParaRPr lang="en-US" altLang="en-US" dirty="0"/>
          </a:p>
          <a:p>
            <a:r>
              <a:rPr lang="mn-MN" altLang="en-US" dirty="0" smtClean="0"/>
              <a:t>Математик томьёо оруулахад амар</a:t>
            </a:r>
            <a:endParaRPr lang="en-US" altLang="en-US" dirty="0"/>
          </a:p>
          <a:p>
            <a:r>
              <a:rPr lang="mn-MN" altLang="en-US" dirty="0" smtClean="0"/>
              <a:t>Эх файлын формат ҮС</a:t>
            </a:r>
            <a:r>
              <a:rPr lang="en-US" altLang="en-US" dirty="0" smtClean="0"/>
              <a:t>/</a:t>
            </a:r>
            <a:r>
              <a:rPr lang="mn-MN" altLang="en-US" dirty="0" smtClean="0"/>
              <a:t>Платформоос хамааралгүй </a:t>
            </a:r>
            <a:endParaRPr lang="en-US" altLang="en-US" dirty="0"/>
          </a:p>
          <a:p>
            <a:r>
              <a:rPr lang="en-US" altLang="en-US" dirty="0"/>
              <a:t>Latex </a:t>
            </a:r>
            <a:r>
              <a:rPr lang="mn-MN" altLang="en-US" dirty="0" smtClean="0"/>
              <a:t>хэрэгжүүлэлт бүх платформд байдаг</a:t>
            </a:r>
            <a:r>
              <a:rPr lang="en-US" altLang="en-US" dirty="0" smtClean="0"/>
              <a:t> </a:t>
            </a:r>
            <a:r>
              <a:rPr lang="en-US" altLang="en-US" dirty="0"/>
              <a:t>(DOS, Windows, </a:t>
            </a:r>
            <a:r>
              <a:rPr lang="en-US" altLang="en-US" dirty="0" smtClean="0"/>
              <a:t>Unix,...)</a:t>
            </a:r>
            <a:endParaRPr lang="en-US" altLang="en-US" dirty="0"/>
          </a:p>
          <a:p>
            <a:r>
              <a:rPr lang="en-US" altLang="en-US" dirty="0"/>
              <a:t>Latex </a:t>
            </a:r>
            <a:r>
              <a:rPr lang="mn-MN" altLang="en-US" dirty="0" smtClean="0"/>
              <a:t>бол үнэгүй</a:t>
            </a: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124200"/>
            <a:ext cx="5334000" cy="609600"/>
          </a:xfrm>
        </p:spPr>
        <p:txBody>
          <a:bodyPr/>
          <a:lstStyle/>
          <a:p>
            <a:r>
              <a:rPr lang="mn-MN" altLang="en-US" dirty="0" smtClean="0"/>
              <a:t>Баярлалаа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Latex </a:t>
            </a:r>
            <a:r>
              <a:rPr lang="mn-MN" altLang="en-US" dirty="0" smtClean="0"/>
              <a:t>ба</a:t>
            </a:r>
            <a:r>
              <a:rPr lang="en-US" altLang="en-US" dirty="0" smtClean="0"/>
              <a:t> </a:t>
            </a:r>
            <a:r>
              <a:rPr lang="mn-MN" altLang="en-US" dirty="0" smtClean="0"/>
              <a:t>Текст процессор</a:t>
            </a:r>
            <a:endParaRPr lang="en-US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dirty="0" smtClean="0"/>
              <a:t>ШУ –ы бүтээл хэвлэх Де-факто</a:t>
            </a:r>
            <a:r>
              <a:rPr lang="en-US" altLang="en-US" dirty="0" smtClean="0"/>
              <a:t> </a:t>
            </a:r>
            <a:r>
              <a:rPr lang="mn-MN" altLang="en-US" dirty="0" smtClean="0"/>
              <a:t>стандарт</a:t>
            </a:r>
            <a:endParaRPr lang="en-US" altLang="en-US" dirty="0"/>
          </a:p>
          <a:p>
            <a:r>
              <a:rPr lang="mn-MN" altLang="en-US" dirty="0" smtClean="0"/>
              <a:t>Алдаа багатай</a:t>
            </a:r>
            <a:endParaRPr lang="en-US" altLang="en-US" dirty="0"/>
          </a:p>
          <a:p>
            <a:r>
              <a:rPr lang="mn-MN" altLang="en-US" dirty="0" smtClean="0"/>
              <a:t>Том баримтанд сайн</a:t>
            </a:r>
            <a:endParaRPr lang="en-US" altLang="en-US" dirty="0"/>
          </a:p>
          <a:p>
            <a:r>
              <a:rPr lang="en-US" altLang="en-US" dirty="0" smtClean="0"/>
              <a:t>386 </a:t>
            </a:r>
            <a:r>
              <a:rPr lang="mn-MN" altLang="en-US" dirty="0" smtClean="0"/>
              <a:t>дээр ч ажиллаж чадна</a:t>
            </a:r>
            <a:endParaRPr lang="en-US" altLang="en-US" dirty="0"/>
          </a:p>
          <a:p>
            <a:r>
              <a:rPr lang="mn-MN" altLang="en-US" dirty="0" smtClean="0"/>
              <a:t>Сурахад тийм амар биш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Image result for How to run Lat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51220"/>
            <a:ext cx="6705600" cy="483835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914400"/>
            <a:ext cx="6096000" cy="609600"/>
          </a:xfrm>
        </p:spPr>
        <p:txBody>
          <a:bodyPr/>
          <a:lstStyle/>
          <a:p>
            <a:r>
              <a:rPr lang="en-US" altLang="en-US" dirty="0" smtClean="0"/>
              <a:t>Latex </a:t>
            </a:r>
            <a:r>
              <a:rPr lang="mn-MN" altLang="en-US" dirty="0" smtClean="0"/>
              <a:t>–н ажиллагаа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636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>
          <a:xfrm>
            <a:off x="1600200" y="696591"/>
            <a:ext cx="60960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altLang="en-US" dirty="0"/>
              <a:t>Latex </a:t>
            </a:r>
            <a:r>
              <a:rPr lang="mn-MN" altLang="en-US" dirty="0" smtClean="0"/>
              <a:t>файлын бүтэц</a:t>
            </a:r>
            <a:endParaRPr lang="en-US" altLang="en-US" dirty="0"/>
          </a:p>
        </p:txBody>
      </p:sp>
      <p:sp>
        <p:nvSpPr>
          <p:cNvPr id="12" name="Rounded Rectangle 8"/>
          <p:cNvSpPr>
            <a:spLocks noChangeArrowheads="1"/>
          </p:cNvSpPr>
          <p:nvPr/>
        </p:nvSpPr>
        <p:spPr bwMode="auto">
          <a:xfrm>
            <a:off x="838200" y="4343400"/>
            <a:ext cx="7772400" cy="21336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" name="Rounded Rectangle 6"/>
          <p:cNvSpPr>
            <a:spLocks noChangeArrowheads="1"/>
          </p:cNvSpPr>
          <p:nvPr/>
        </p:nvSpPr>
        <p:spPr bwMode="auto">
          <a:xfrm>
            <a:off x="838200" y="3048000"/>
            <a:ext cx="7772400" cy="990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" name="Rounded Rectangle 4"/>
          <p:cNvSpPr>
            <a:spLocks noChangeArrowheads="1"/>
          </p:cNvSpPr>
          <p:nvPr/>
        </p:nvSpPr>
        <p:spPr bwMode="auto">
          <a:xfrm>
            <a:off x="838200" y="2057400"/>
            <a:ext cx="7772400" cy="762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914400" y="1981200"/>
            <a:ext cx="384271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mn-MN" altLang="en-US" dirty="0" smtClean="0"/>
          </a:p>
          <a:p>
            <a:r>
              <a:rPr lang="en-US" altLang="en-US" dirty="0" smtClean="0"/>
              <a:t>\</a:t>
            </a:r>
            <a:r>
              <a:rPr lang="en-US" altLang="en-US" dirty="0" err="1"/>
              <a:t>documentclass</a:t>
            </a:r>
            <a:r>
              <a:rPr lang="en-US" altLang="en-US" dirty="0"/>
              <a:t> [12pt]{article</a:t>
            </a:r>
            <a:r>
              <a:rPr lang="en-US" altLang="en-US" dirty="0" smtClean="0"/>
              <a:t>}</a:t>
            </a:r>
            <a:endParaRPr lang="en-US" altLang="en-US" dirty="0"/>
          </a:p>
          <a:p>
            <a:endParaRPr lang="mn-MN" altLang="en-US" dirty="0" smtClean="0"/>
          </a:p>
          <a:p>
            <a:endParaRPr lang="en-US" altLang="en-US" dirty="0"/>
          </a:p>
          <a:p>
            <a:r>
              <a:rPr lang="en-US" altLang="en-US" dirty="0"/>
              <a:t>\</a:t>
            </a:r>
            <a:r>
              <a:rPr lang="en-US" altLang="en-US" dirty="0" err="1"/>
              <a:t>usepackage</a:t>
            </a:r>
            <a:r>
              <a:rPr lang="en-US" altLang="en-US" dirty="0"/>
              <a:t> {color}</a:t>
            </a:r>
          </a:p>
          <a:p>
            <a:r>
              <a:rPr lang="en-US" altLang="en-US" dirty="0"/>
              <a:t>\</a:t>
            </a:r>
            <a:r>
              <a:rPr lang="en-US" altLang="en-US" dirty="0" err="1"/>
              <a:t>usepackage</a:t>
            </a:r>
            <a:r>
              <a:rPr lang="en-US" altLang="en-US" dirty="0"/>
              <a:t> {</a:t>
            </a:r>
            <a:r>
              <a:rPr lang="en-US" altLang="en-US" dirty="0" err="1"/>
              <a:t>graphicx</a:t>
            </a:r>
            <a:r>
              <a:rPr lang="en-US" altLang="en-US" dirty="0"/>
              <a:t>}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\begin{document}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\end{document}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724400" y="1905000"/>
            <a:ext cx="3810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mn-MN" altLang="en-US" sz="1800" b="0" dirty="0" smtClean="0"/>
          </a:p>
          <a:p>
            <a:r>
              <a:rPr lang="mn-MN" altLang="en-US" sz="1800" b="0" dirty="0" smtClean="0"/>
              <a:t>Баримтын төрлийг тодорхойлох</a:t>
            </a:r>
            <a:r>
              <a:rPr lang="en-US" altLang="en-US" sz="1800" b="0" dirty="0" smtClean="0"/>
              <a:t> </a:t>
            </a:r>
            <a:r>
              <a:rPr lang="en-US" altLang="en-US" sz="1800" b="0" dirty="0"/>
              <a:t>(article, book, thesis …)</a:t>
            </a: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4724400" y="3200400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mn-MN" altLang="en-US" sz="1800" b="0" dirty="0" smtClean="0"/>
              <a:t>Удиртгал</a:t>
            </a:r>
            <a:r>
              <a:rPr lang="en-US" altLang="en-US" sz="1800" b="0" dirty="0" smtClean="0"/>
              <a:t>. </a:t>
            </a:r>
            <a:r>
              <a:rPr lang="mn-MN" altLang="en-US" sz="1800" b="0" dirty="0" smtClean="0"/>
              <a:t>Ашигласан багц болон макрогийн тодорхойлолт</a:t>
            </a:r>
            <a:endParaRPr lang="en-US" altLang="en-US" sz="1800" b="0" dirty="0"/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4648200" y="4987857"/>
            <a:ext cx="3810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mn-MN" altLang="en-US" sz="1800" b="0" dirty="0" smtClean="0"/>
              <a:t>Их бие</a:t>
            </a:r>
            <a:r>
              <a:rPr lang="en-US" altLang="en-US" sz="1800" b="0" dirty="0" smtClean="0"/>
              <a:t>, </a:t>
            </a:r>
            <a:r>
              <a:rPr lang="mn-MN" altLang="en-US" sz="1800" b="0" dirty="0" smtClean="0"/>
              <a:t>хэвлэх зүйл</a:t>
            </a:r>
            <a:r>
              <a:rPr lang="en-US" altLang="en-US" sz="1800" b="0" dirty="0" smtClean="0"/>
              <a:t>,  </a:t>
            </a:r>
            <a:r>
              <a:rPr lang="mn-MN" altLang="en-US" sz="1800" b="0" dirty="0" smtClean="0"/>
              <a:t>гарчиг</a:t>
            </a:r>
            <a:r>
              <a:rPr lang="en-US" altLang="en-US" sz="1800" b="0" dirty="0" smtClean="0"/>
              <a:t>, </a:t>
            </a:r>
            <a:r>
              <a:rPr lang="mn-MN" altLang="en-US" sz="1800" b="0" dirty="0" smtClean="0"/>
              <a:t>зохиогч</a:t>
            </a:r>
            <a:r>
              <a:rPr lang="en-US" altLang="en-US" sz="1800" b="0" dirty="0" smtClean="0"/>
              <a:t>, </a:t>
            </a:r>
            <a:r>
              <a:rPr lang="mn-MN" altLang="en-US" sz="1800" b="0" dirty="0" smtClean="0"/>
              <a:t>хураангуй</a:t>
            </a:r>
            <a:r>
              <a:rPr lang="en-US" altLang="en-US" sz="1800" b="0" dirty="0" smtClean="0"/>
              <a:t>, </a:t>
            </a:r>
            <a:r>
              <a:rPr lang="mn-MN" altLang="en-US" sz="1800" b="0" dirty="0" smtClean="0"/>
              <a:t>секц</a:t>
            </a:r>
            <a:r>
              <a:rPr lang="en-US" altLang="en-US" sz="1800" b="0" dirty="0" smtClean="0"/>
              <a:t>, </a:t>
            </a:r>
            <a:r>
              <a:rPr lang="mn-MN" altLang="en-US" sz="1800" b="0" dirty="0" smtClean="0"/>
              <a:t>хавсралт</a:t>
            </a:r>
            <a:r>
              <a:rPr lang="en-US" altLang="en-US" sz="1800" b="0" dirty="0" smtClean="0"/>
              <a:t>, </a:t>
            </a:r>
            <a:r>
              <a:rPr lang="en-US" altLang="en-US" sz="1800" b="0" dirty="0"/>
              <a:t>….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>
          <a:xfrm>
            <a:off x="-152400" y="609600"/>
            <a:ext cx="60960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mn-MN" altLang="en-US" dirty="0" smtClean="0"/>
              <a:t>Суурь</a:t>
            </a:r>
            <a:endParaRPr lang="en-US" altLang="en-US" dirty="0"/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mn-MN" altLang="en-US" dirty="0" smtClean="0"/>
              <a:t>Баримтын класс</a:t>
            </a:r>
            <a:endParaRPr lang="en-US" altLang="en-US" dirty="0"/>
          </a:p>
          <a:p>
            <a:pPr lvl="2">
              <a:buFont typeface="Monotype Sorts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\</a:t>
            </a:r>
            <a:r>
              <a:rPr lang="en-US" altLang="en-US" sz="2000" dirty="0" err="1">
                <a:latin typeface="Courier New" panose="02070309020205020404" pitchFamily="49" charset="0"/>
              </a:rPr>
              <a:t>documentclass</a:t>
            </a:r>
            <a:r>
              <a:rPr lang="en-US" altLang="en-US" sz="2000" dirty="0">
                <a:latin typeface="Courier New" panose="02070309020205020404" pitchFamily="49" charset="0"/>
              </a:rPr>
              <a:t>[</a:t>
            </a:r>
            <a:r>
              <a:rPr lang="en-US" altLang="en-US" sz="2000" i="1" dirty="0">
                <a:latin typeface="Courier New" panose="02070309020205020404" pitchFamily="49" charset="0"/>
              </a:rPr>
              <a:t>options</a:t>
            </a:r>
            <a:r>
              <a:rPr lang="en-US" altLang="en-US" sz="2000" dirty="0">
                <a:latin typeface="Courier New" panose="02070309020205020404" pitchFamily="49" charset="0"/>
              </a:rPr>
              <a:t>]{class}</a:t>
            </a:r>
            <a:endParaRPr lang="en-US" altLang="en-US" sz="2000" dirty="0"/>
          </a:p>
          <a:p>
            <a:pPr lvl="2">
              <a:buFont typeface="Monotype Sorts" pitchFamily="2" charset="2"/>
              <a:buNone/>
            </a:pPr>
            <a:r>
              <a:rPr lang="en-US" altLang="en-US" sz="2000" dirty="0"/>
              <a:t>options = a4paper, 11pt, 12pt, 10pt, </a:t>
            </a:r>
            <a:r>
              <a:rPr lang="en-US" altLang="en-US" sz="2000" dirty="0" err="1"/>
              <a:t>twocolumn</a:t>
            </a:r>
            <a:r>
              <a:rPr lang="en-US" altLang="en-US" sz="2000" dirty="0"/>
              <a:t>, landscape,...</a:t>
            </a:r>
            <a:endParaRPr lang="en-US" altLang="en-US" dirty="0"/>
          </a:p>
          <a:p>
            <a:pPr lvl="2">
              <a:buFont typeface="Monotype Sorts" pitchFamily="2" charset="2"/>
              <a:buNone/>
            </a:pPr>
            <a:r>
              <a:rPr lang="en-US" altLang="en-US" sz="2000" dirty="0"/>
              <a:t>class = article, report, book,...</a:t>
            </a:r>
            <a:endParaRPr lang="en-US" altLang="en-US" dirty="0"/>
          </a:p>
          <a:p>
            <a:r>
              <a:rPr lang="mn-MN" altLang="en-US" dirty="0" smtClean="0"/>
              <a:t>Багцууд</a:t>
            </a:r>
            <a:endParaRPr lang="en-US" altLang="en-US" dirty="0"/>
          </a:p>
          <a:p>
            <a:pPr lvl="2">
              <a:buFont typeface="Monotype Sorts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\</a:t>
            </a:r>
            <a:r>
              <a:rPr lang="en-US" altLang="en-US" sz="2000" dirty="0" err="1">
                <a:latin typeface="Courier New" panose="02070309020205020404" pitchFamily="49" charset="0"/>
              </a:rPr>
              <a:t>usepackage</a:t>
            </a:r>
            <a:r>
              <a:rPr lang="en-US" altLang="en-US" sz="2000" dirty="0">
                <a:latin typeface="Courier New" panose="02070309020205020404" pitchFamily="49" charset="0"/>
              </a:rPr>
              <a:t>{package name}</a:t>
            </a:r>
          </a:p>
          <a:p>
            <a:pPr lvl="2">
              <a:buFont typeface="Monotype Sorts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epsfig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mn-MN" altLang="en-US" sz="2000" dirty="0" smtClean="0">
                <a:latin typeface="Courier New" panose="02070309020205020404" pitchFamily="49" charset="0"/>
              </a:rPr>
              <a:t>баримтад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PS </a:t>
            </a:r>
            <a:r>
              <a:rPr lang="mn-MN" altLang="en-US" sz="2000" dirty="0" smtClean="0">
                <a:latin typeface="Courier New" panose="02070309020205020404" pitchFamily="49" charset="0"/>
              </a:rPr>
              <a:t>зураг оруулах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lvl="2">
              <a:buFont typeface="Monotype Sorts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fancyhdr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mn-MN" altLang="en-US" sz="2000" dirty="0" smtClean="0">
                <a:latin typeface="Courier New" panose="02070309020205020404" pitchFamily="49" charset="0"/>
              </a:rPr>
              <a:t>хөл, толгойг хялбар тодорхойлох</a:t>
            </a:r>
            <a:endParaRPr lang="en-US" altLang="en-US" sz="2000" dirty="0">
              <a:effectLst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>
          <a:xfrm>
            <a:off x="838200" y="685800"/>
            <a:ext cx="60960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mn-MN" altLang="en-US" dirty="0" smtClean="0"/>
              <a:t>Текстийн их бие</a:t>
            </a:r>
            <a:endParaRPr lang="en-US" altLang="en-US" dirty="0"/>
          </a:p>
        </p:txBody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mn-MN" altLang="en-US" sz="2800" dirty="0" smtClean="0"/>
              <a:t>Эхлэл</a:t>
            </a:r>
            <a:r>
              <a:rPr lang="en-US" altLang="en-US" sz="2800" dirty="0" smtClean="0"/>
              <a:t> </a:t>
            </a:r>
            <a:r>
              <a:rPr lang="en-US" altLang="en-US" sz="2800" dirty="0">
                <a:latin typeface="Courier New" panose="02070309020205020404" pitchFamily="49" charset="0"/>
              </a:rPr>
              <a:t>\begin{document}</a:t>
            </a:r>
          </a:p>
          <a:p>
            <a:r>
              <a:rPr lang="mn-MN" altLang="en-US" sz="2800" dirty="0" smtClean="0"/>
              <a:t>Төгсгөл</a:t>
            </a:r>
            <a:r>
              <a:rPr lang="en-US" altLang="en-US" sz="2800" dirty="0" smtClean="0"/>
              <a:t> </a:t>
            </a:r>
            <a:r>
              <a:rPr lang="en-US" altLang="en-US" sz="2800" dirty="0">
                <a:latin typeface="Courier New" panose="02070309020205020404" pitchFamily="49" charset="0"/>
              </a:rPr>
              <a:t>\end{document}</a:t>
            </a:r>
            <a:endParaRPr lang="en-US" altLang="en-US" dirty="0"/>
          </a:p>
          <a:p>
            <a:r>
              <a:rPr lang="mn-MN" altLang="en-US" sz="2800" dirty="0" smtClean="0"/>
              <a:t>Текст бичих</a:t>
            </a:r>
            <a:endParaRPr lang="en-US" altLang="en-US" sz="2800" dirty="0"/>
          </a:p>
          <a:p>
            <a:pPr lvl="1"/>
            <a:r>
              <a:rPr lang="mn-MN" altLang="en-US" sz="2400" dirty="0" smtClean="0">
                <a:latin typeface="Courier New" panose="02070309020205020404" pitchFamily="49" charset="0"/>
              </a:rPr>
              <a:t>Шинэ мөр, шинэ хуудас: </a:t>
            </a:r>
          </a:p>
          <a:p>
            <a:pPr lvl="1"/>
            <a:r>
              <a:rPr lang="en-US" altLang="en-US" sz="2400" dirty="0" smtClean="0">
                <a:latin typeface="Courier New" panose="02070309020205020404" pitchFamily="49" charset="0"/>
              </a:rPr>
              <a:t>\\</a:t>
            </a:r>
            <a:r>
              <a:rPr lang="en-US" altLang="en-US" sz="2400" dirty="0" smtClean="0"/>
              <a:t> </a:t>
            </a:r>
            <a:r>
              <a:rPr lang="mn-MN" altLang="en-US" sz="2400" dirty="0" smtClean="0"/>
              <a:t>,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\newline</a:t>
            </a:r>
            <a:r>
              <a:rPr lang="en-US" altLang="en-US" sz="2400" dirty="0"/>
              <a:t> </a:t>
            </a:r>
            <a:r>
              <a:rPr lang="mn-MN" altLang="en-US" sz="2400" dirty="0"/>
              <a:t>,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newpage</a:t>
            </a:r>
            <a:endParaRPr lang="en-US" altLang="en-US" sz="2400" dirty="0"/>
          </a:p>
          <a:p>
            <a:pPr lvl="1"/>
            <a:r>
              <a:rPr lang="mn-MN" altLang="en-US" sz="2400" dirty="0" smtClean="0"/>
              <a:t>Тодотгол:</a:t>
            </a:r>
            <a:endParaRPr lang="en-US" altLang="en-US" sz="2400" dirty="0"/>
          </a:p>
          <a:p>
            <a:pPr lvl="1"/>
            <a:r>
              <a:rPr lang="mn-MN" altLang="en-US" sz="2400" dirty="0" smtClean="0"/>
              <a:t>Тод</a:t>
            </a:r>
            <a:r>
              <a:rPr lang="en-US" altLang="en-US" sz="2400" dirty="0" smtClean="0"/>
              <a:t>  </a:t>
            </a:r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textbf</a:t>
            </a:r>
            <a:r>
              <a:rPr lang="en-US" altLang="en-US" sz="2400" dirty="0">
                <a:latin typeface="Courier New" panose="02070309020205020404" pitchFamily="49" charset="0"/>
              </a:rPr>
              <a:t>{……………} </a:t>
            </a:r>
            <a:r>
              <a:rPr lang="mn-MN" altLang="en-US" sz="2400" dirty="0" smtClean="0"/>
              <a:t>,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\bf </a:t>
            </a:r>
          </a:p>
          <a:p>
            <a:pPr lvl="1"/>
            <a:r>
              <a:rPr lang="mn-MN" altLang="en-US" sz="2400" dirty="0" smtClean="0"/>
              <a:t>Налуу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emph</a:t>
            </a:r>
            <a:r>
              <a:rPr lang="en-US" altLang="en-US" sz="2400" dirty="0">
                <a:latin typeface="Courier New" panose="02070309020205020404" pitchFamily="49" charset="0"/>
              </a:rPr>
              <a:t>{…………}</a:t>
            </a:r>
            <a:r>
              <a:rPr lang="en-US" altLang="en-US" sz="2400" dirty="0"/>
              <a:t> </a:t>
            </a:r>
            <a:r>
              <a:rPr lang="mn-MN" altLang="en-US" sz="2400" dirty="0" smtClean="0"/>
              <a:t>,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textit</a:t>
            </a:r>
            <a:r>
              <a:rPr lang="en-US" altLang="en-US" sz="2400" dirty="0">
                <a:latin typeface="Courier New" panose="02070309020205020404" pitchFamily="49" charset="0"/>
              </a:rPr>
              <a:t>{………} </a:t>
            </a:r>
            <a:r>
              <a:rPr lang="mn-MN" altLang="en-US" sz="2400" dirty="0" smtClean="0"/>
              <a:t>,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\it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 lvl="1"/>
            <a:r>
              <a:rPr lang="mn-MN" altLang="en-US" sz="2400" dirty="0" smtClean="0"/>
              <a:t>Зураастай</a:t>
            </a:r>
            <a:r>
              <a:rPr lang="en-US" altLang="en-US" sz="2400" dirty="0" smtClean="0"/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\underline{…………} </a:t>
            </a:r>
            <a:r>
              <a:rPr lang="mn-MN" altLang="en-US" sz="2400" dirty="0" smtClean="0"/>
              <a:t>,</a:t>
            </a:r>
            <a:r>
              <a:rPr lang="en-US" altLang="en-US" sz="2400" dirty="0" smtClean="0">
                <a:latin typeface="Courier New" panose="02070309020205020404" pitchFamily="49" charset="0"/>
              </a:rPr>
              <a:t> </a:t>
            </a:r>
            <a:r>
              <a:rPr lang="en-US" altLang="en-US" sz="2400" dirty="0">
                <a:latin typeface="Courier New" panose="02070309020205020404" pitchFamily="49" charset="0"/>
              </a:rPr>
              <a:t>\</a:t>
            </a:r>
            <a:r>
              <a:rPr lang="en-US" altLang="en-US" sz="2400" dirty="0" err="1">
                <a:latin typeface="Courier New" panose="02070309020205020404" pitchFamily="49" charset="0"/>
              </a:rPr>
              <a:t>ul</a:t>
            </a:r>
            <a:endParaRPr lang="en-US" altLang="en-US" dirty="0"/>
          </a:p>
          <a:p>
            <a:pPr lvl="1"/>
            <a:endParaRPr lang="en-US" altLang="en-US" sz="2400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5486400" cy="1143000"/>
          </a:xfrm>
        </p:spPr>
        <p:txBody>
          <a:bodyPr/>
          <a:lstStyle/>
          <a:p>
            <a:r>
              <a:rPr lang="mn-MN" altLang="en-US" dirty="0" smtClean="0"/>
              <a:t>Текстийн их бие </a:t>
            </a:r>
            <a:r>
              <a:rPr lang="en-US" altLang="en-US" dirty="0" smtClean="0"/>
              <a:t>…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mn-MN" altLang="en-US" sz="2800" dirty="0" smtClean="0"/>
              <a:t>Файл оруулах</a:t>
            </a:r>
            <a:endParaRPr lang="en-US" altLang="en-US" sz="2800" dirty="0"/>
          </a:p>
          <a:p>
            <a:pPr lvl="1"/>
            <a:r>
              <a:rPr lang="en-US" altLang="en-US" sz="2400" dirty="0">
                <a:latin typeface="Courier New" panose="02070309020205020404" pitchFamily="49" charset="0"/>
              </a:rPr>
              <a:t>\input{</a:t>
            </a:r>
            <a:r>
              <a:rPr lang="en-US" altLang="en-US" sz="2400" dirty="0" err="1">
                <a:latin typeface="Courier New" panose="02070309020205020404" pitchFamily="49" charset="0"/>
              </a:rPr>
              <a:t>filename.tex</a:t>
            </a:r>
            <a:r>
              <a:rPr lang="en-US" altLang="en-US" sz="2400" dirty="0">
                <a:latin typeface="Courier New" panose="02070309020205020404" pitchFamily="49" charset="0"/>
              </a:rPr>
              <a:t>}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endParaRPr lang="en-US" altLang="en-US" sz="2400" dirty="0"/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Whirlpool.pot">
  <a:themeElements>
    <a:clrScheme name="Whirlpool.pot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.po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.pot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.pot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756</TotalTime>
  <Words>1080</Words>
  <Application>Microsoft Office PowerPoint</Application>
  <PresentationFormat>On-screen Show (4:3)</PresentationFormat>
  <Paragraphs>246</Paragraphs>
  <Slides>30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Times New Roman</vt:lpstr>
      <vt:lpstr>Tahoma</vt:lpstr>
      <vt:lpstr>Monotype Sorts</vt:lpstr>
      <vt:lpstr>Courier New</vt:lpstr>
      <vt:lpstr>Whirlpool.pot</vt:lpstr>
      <vt:lpstr>Microsoft Word Document</vt:lpstr>
      <vt:lpstr>Latex - Удиртгал</vt:lpstr>
      <vt:lpstr>Удиртгал</vt:lpstr>
      <vt:lpstr>Latex ба Текст процессор</vt:lpstr>
      <vt:lpstr>Latex ба Текст процессор</vt:lpstr>
      <vt:lpstr>Latex –н ажиллагаа</vt:lpstr>
      <vt:lpstr>Latex файлын бүтэц</vt:lpstr>
      <vt:lpstr>Суурь</vt:lpstr>
      <vt:lpstr>Текстийн их бие</vt:lpstr>
      <vt:lpstr>Текстийн их бие …</vt:lpstr>
      <vt:lpstr>Формат</vt:lpstr>
      <vt:lpstr>Формат ...</vt:lpstr>
      <vt:lpstr>Жагсаалт</vt:lpstr>
      <vt:lpstr>Жагсаалт</vt:lpstr>
      <vt:lpstr>Орчин</vt:lpstr>
      <vt:lpstr>Групп</vt:lpstr>
      <vt:lpstr>Тэгшитгэх</vt:lpstr>
      <vt:lpstr>Фонтын хэмжээ</vt:lpstr>
      <vt:lpstr>Latex баримтын жишээ</vt:lpstr>
      <vt:lpstr>Хүснэгт</vt:lpstr>
      <vt:lpstr>Хүснэгтийн жишээ</vt:lpstr>
      <vt:lpstr>Хөвөгч элемент</vt:lpstr>
      <vt:lpstr>Хөвөгч зургийн жишээ</vt:lpstr>
      <vt:lpstr>Зураг </vt:lpstr>
      <vt:lpstr>Ном зүйг гараар үүсгэх</vt:lpstr>
      <vt:lpstr>Ном зүйг Bibtex –р үүсгэх</vt:lpstr>
      <vt:lpstr>Ном зүйг Bibtex –р үүсгэх</vt:lpstr>
      <vt:lpstr>Ном зүй ...</vt:lpstr>
      <vt:lpstr>Математик</vt:lpstr>
      <vt:lpstr>Хэрэгсэл</vt:lpstr>
      <vt:lpstr>Баярлалаа</vt:lpstr>
    </vt:vector>
  </TitlesOfParts>
  <Company>University of Helsinki, Monash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Latex</dc:title>
  <dc:subject>Learning Latex</dc:subject>
  <dc:creator>Andrei Gurtov, Troy D. Milner and Simon Cuce</dc:creator>
  <cp:lastModifiedBy>Erdenebaatar Altangerel</cp:lastModifiedBy>
  <cp:revision>29</cp:revision>
  <dcterms:created xsi:type="dcterms:W3CDTF">1999-03-04T01:41:19Z</dcterms:created>
  <dcterms:modified xsi:type="dcterms:W3CDTF">2017-01-17T05:50:59Z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gurtov@cs.helsinki.fi</vt:lpwstr>
  </property>
  <property fmtid="{D5CDD505-2E9C-101B-9397-08002B2CF9AE}" pid="8" name="HomePage">
    <vt:lpwstr>www.cs.helsinki.fi/~gurtov</vt:lpwstr>
  </property>
  <property fmtid="{D5CDD505-2E9C-101B-9397-08002B2CF9AE}" pid="9" name="Other">
    <vt:lpwstr>Introduction to the Use of Computers,_x000d_
University of Helsinki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E:\public_html\usecomp_s00\latex</vt:lpwstr>
  </property>
</Properties>
</file>