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2" r:id="rId1"/>
  </p:sldMasterIdLst>
  <p:notesMasterIdLst>
    <p:notesMasterId r:id="rId32"/>
  </p:notesMasterIdLst>
  <p:handoutMasterIdLst>
    <p:handoutMasterId r:id="rId33"/>
  </p:handoutMasterIdLst>
  <p:sldIdLst>
    <p:sldId id="256" r:id="rId2"/>
    <p:sldId id="257" r:id="rId3"/>
    <p:sldId id="272" r:id="rId4"/>
    <p:sldId id="273" r:id="rId5"/>
    <p:sldId id="286" r:id="rId6"/>
    <p:sldId id="258" r:id="rId7"/>
    <p:sldId id="259" r:id="rId8"/>
    <p:sldId id="260" r:id="rId9"/>
    <p:sldId id="271" r:id="rId10"/>
    <p:sldId id="261" r:id="rId11"/>
    <p:sldId id="262" r:id="rId12"/>
    <p:sldId id="274" r:id="rId13"/>
    <p:sldId id="275" r:id="rId14"/>
    <p:sldId id="276" r:id="rId15"/>
    <p:sldId id="277" r:id="rId16"/>
    <p:sldId id="278" r:id="rId17"/>
    <p:sldId id="281" r:id="rId18"/>
    <p:sldId id="279" r:id="rId19"/>
    <p:sldId id="263" r:id="rId20"/>
    <p:sldId id="280" r:id="rId21"/>
    <p:sldId id="265" r:id="rId22"/>
    <p:sldId id="282" r:id="rId23"/>
    <p:sldId id="264" r:id="rId24"/>
    <p:sldId id="283" r:id="rId25"/>
    <p:sldId id="266" r:id="rId26"/>
    <p:sldId id="284" r:id="rId27"/>
    <p:sldId id="270" r:id="rId28"/>
    <p:sldId id="285" r:id="rId29"/>
    <p:sldId id="267" r:id="rId30"/>
    <p:sldId id="268" r:id="rId31"/>
  </p:sldIdLst>
  <p:sldSz cx="9144000" cy="6858000" type="screen4x3"/>
  <p:notesSz cx="6858000" cy="9144000"/>
  <p:custDataLst>
    <p:tags r:id="rId34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3399"/>
    <a:srgbClr val="336699"/>
    <a:srgbClr val="008080"/>
    <a:srgbClr val="009999"/>
    <a:srgbClr val="FF9966"/>
    <a:srgbClr val="99FFFF"/>
    <a:srgbClr val="CCECF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60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4974"/>
    </p:cViewPr>
  </p:sorterViewPr>
  <p:notesViewPr>
    <p:cSldViewPr>
      <p:cViewPr varScale="1">
        <p:scale>
          <a:sx n="67" d="100"/>
          <a:sy n="67" d="100"/>
        </p:scale>
        <p:origin x="-1589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/>
            </a:lvl1pPr>
          </a:lstStyle>
          <a:p>
            <a:r>
              <a:rPr lang="en-US" altLang="en-US"/>
              <a:t>Troy D. Milner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fld id="{779A4F20-01C7-4875-B5C9-CBAB3095A594}" type="datetime1">
              <a:rPr lang="en-US" altLang="en-US"/>
              <a:pPr/>
              <a:t>1/17/2017</a:t>
            </a:fld>
            <a:endParaRPr lang="en-US" altLang="en-US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/>
            </a:lvl1pPr>
          </a:lstStyle>
          <a:p>
            <a:r>
              <a:rPr lang="en-US" altLang="en-US"/>
              <a:t>Title goes here</a:t>
            </a:r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fld id="{285912D2-FC27-42EB-BA72-F32E643F7F6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00365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Rectangle 8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/>
            </a:lvl1pPr>
          </a:lstStyle>
          <a:p>
            <a:endParaRPr lang="en-US" altLang="en-US"/>
          </a:p>
        </p:txBody>
      </p:sp>
      <p:sp>
        <p:nvSpPr>
          <p:cNvPr id="2057" name="Rectangle 9"/>
          <p:cNvSpPr>
            <a:spLocks noChangeArrowheads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8" name="Rectangle 10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0"/>
            <a:r>
              <a:rPr lang="en-US" altLang="en-US" smtClean="0"/>
              <a:t>Second level</a:t>
            </a:r>
          </a:p>
          <a:p>
            <a:pPr lvl="0"/>
            <a:r>
              <a:rPr lang="en-US" altLang="en-US" smtClean="0"/>
              <a:t>Third level</a:t>
            </a:r>
          </a:p>
          <a:p>
            <a:pPr lvl="0"/>
            <a:r>
              <a:rPr lang="en-US" altLang="en-US" smtClean="0"/>
              <a:t>Fourth level</a:t>
            </a:r>
          </a:p>
          <a:p>
            <a:pPr lvl="0"/>
            <a:r>
              <a:rPr lang="en-US" altLang="en-US" smtClean="0"/>
              <a:t>Fifth level</a:t>
            </a:r>
          </a:p>
        </p:txBody>
      </p:sp>
      <p:sp>
        <p:nvSpPr>
          <p:cNvPr id="2059" name="Rectangle 11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fld id="{8D15DC99-2574-42C2-B525-7B46C72AF341}" type="datetime1">
              <a:rPr lang="en-US" altLang="en-US"/>
              <a:pPr/>
              <a:t>1/17/2017</a:t>
            </a:fld>
            <a:endParaRPr lang="en-US" altLang="en-US"/>
          </a:p>
        </p:txBody>
      </p:sp>
      <p:sp>
        <p:nvSpPr>
          <p:cNvPr id="2060" name="Rectangle 12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/>
            </a:lvl1pPr>
          </a:lstStyle>
          <a:p>
            <a:endParaRPr lang="en-US" altLang="en-US"/>
          </a:p>
        </p:txBody>
      </p:sp>
      <p:sp>
        <p:nvSpPr>
          <p:cNvPr id="2061" name="Rectangle 13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fld id="{BD6B969A-681D-476F-92BF-53C2C2F2DEA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5171658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1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E0AAA261-A009-45C5-A139-4B09557DFE2D}" type="datetime1">
              <a:rPr lang="en-US" altLang="en-US"/>
              <a:pPr/>
              <a:t>1/17/2017</a:t>
            </a:fld>
            <a:endParaRPr lang="en-US" alt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A6CD4D9-CECF-4DE7-A11A-E0DC1193A20D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34818" name="Rectangle 2"/>
          <p:cNvSpPr>
            <a:spLocks noChangeArrowheads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16959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1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9D47E87A-A0E5-4619-AA45-BE1E3BA7C571}" type="datetime1">
              <a:rPr lang="en-US" altLang="en-US"/>
              <a:pPr/>
              <a:t>1/17/2017</a:t>
            </a:fld>
            <a:endParaRPr lang="en-US" alt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87BCCB9-74F3-4324-8D1C-0A32F250A945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35842" name="Rectangle 2"/>
          <p:cNvSpPr>
            <a:spLocks noChangeArrowheads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58003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1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18CE978D-DE2B-4CA8-AF74-1AE5148E1C3E}" type="datetime1">
              <a:rPr lang="en-US" altLang="en-US"/>
              <a:pPr/>
              <a:t>1/17/2017</a:t>
            </a:fld>
            <a:endParaRPr lang="en-US" alt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1A3A6F6-9247-46F9-BE6F-DD51287E0050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33794" name="Rectangle 2"/>
          <p:cNvSpPr>
            <a:spLocks noChangeArrowheads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86477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1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F5143C5B-83DB-498B-B289-BC283468F1AC}" type="datetime1">
              <a:rPr lang="en-US" altLang="en-US"/>
              <a:pPr/>
              <a:t>1/17/2017</a:t>
            </a:fld>
            <a:endParaRPr lang="en-US" alt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218BBA-EA7E-4DA7-B527-8E6464D2E3F4}" type="slidenum">
              <a:rPr lang="en-US" altLang="en-US"/>
              <a:pPr/>
              <a:t>23</a:t>
            </a:fld>
            <a:endParaRPr lang="en-US" altLang="en-US"/>
          </a:p>
        </p:txBody>
      </p:sp>
      <p:sp>
        <p:nvSpPr>
          <p:cNvPr id="32770" name="Rectangle 2"/>
          <p:cNvSpPr>
            <a:spLocks noChangeArrowheads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15821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1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A3EF22E3-2084-4A98-B616-534360855A54}" type="datetime1">
              <a:rPr lang="en-US" altLang="en-US"/>
              <a:pPr/>
              <a:t>1/17/2017</a:t>
            </a:fld>
            <a:endParaRPr lang="en-US" alt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2C3132-FE10-4B6F-81D0-4C92C1E2F6EA}" type="slidenum">
              <a:rPr lang="en-US" altLang="en-US"/>
              <a:pPr/>
              <a:t>25</a:t>
            </a:fld>
            <a:endParaRPr lang="en-US" altLang="en-US"/>
          </a:p>
        </p:txBody>
      </p:sp>
      <p:sp>
        <p:nvSpPr>
          <p:cNvPr id="31746" name="Rectangle 2"/>
          <p:cNvSpPr>
            <a:spLocks noChangeArrowheads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97802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1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DCF893F3-249A-4465-BFCE-F5A2B164E2E1}" type="datetime1">
              <a:rPr lang="en-US" altLang="en-US"/>
              <a:pPr/>
              <a:t>1/17/2017</a:t>
            </a:fld>
            <a:endParaRPr lang="en-US" alt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B7018FE-75C9-4FB8-84F8-CB178019BF23}" type="slidenum">
              <a:rPr lang="en-US" altLang="en-US"/>
              <a:pPr/>
              <a:t>27</a:t>
            </a:fld>
            <a:endParaRPr lang="en-US" altLang="en-US"/>
          </a:p>
        </p:txBody>
      </p:sp>
      <p:sp>
        <p:nvSpPr>
          <p:cNvPr id="30722" name="Rectangle 2"/>
          <p:cNvSpPr>
            <a:spLocks noChangeArrowheads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357420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1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38D7EE30-1C76-41B9-B5E0-BB809F5C9E18}" type="datetime1">
              <a:rPr lang="en-US" altLang="en-US"/>
              <a:pPr/>
              <a:t>1/17/2017</a:t>
            </a:fld>
            <a:endParaRPr lang="en-US" alt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BE2447E-53FE-498A-BBDC-067514396C39}" type="slidenum">
              <a:rPr lang="en-US" altLang="en-US"/>
              <a:pPr/>
              <a:t>29</a:t>
            </a:fld>
            <a:endParaRPr lang="en-US" altLang="en-US"/>
          </a:p>
        </p:txBody>
      </p:sp>
      <p:sp>
        <p:nvSpPr>
          <p:cNvPr id="29698" name="Rectangle 2"/>
          <p:cNvSpPr>
            <a:spLocks noChangeArrowheads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455241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1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E09F4223-90E1-46A1-B052-EEBE8FE5A1A2}" type="datetime1">
              <a:rPr lang="en-US" altLang="en-US"/>
              <a:pPr/>
              <a:t>1/17/2017</a:t>
            </a:fld>
            <a:endParaRPr lang="en-US" alt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8276EE8-1F5F-4E41-9614-ED9BFAAB8152}" type="slidenum">
              <a:rPr lang="en-US" altLang="en-US"/>
              <a:pPr/>
              <a:t>30</a:t>
            </a:fld>
            <a:endParaRPr lang="en-US" altLang="en-US"/>
          </a:p>
        </p:txBody>
      </p:sp>
      <p:sp>
        <p:nvSpPr>
          <p:cNvPr id="28674" name="Rectangle 2"/>
          <p:cNvSpPr>
            <a:spLocks noChangeArrowheads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25979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ChangeArrowheads="1"/>
          </p:cNvSpPr>
          <p:nvPr/>
        </p:nvSpPr>
        <p:spPr bwMode="ltGray">
          <a:xfrm>
            <a:off x="0" y="0"/>
            <a:ext cx="825500" cy="6858000"/>
          </a:xfrm>
          <a:prstGeom prst="rect">
            <a:avLst/>
          </a:prstGeom>
          <a:solidFill>
            <a:schemeClr val="tx2">
              <a:alpha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133600"/>
            <a:ext cx="7772400" cy="114300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886200"/>
            <a:ext cx="6400800" cy="1752600"/>
          </a:xfrm>
        </p:spPr>
        <p:txBody>
          <a:bodyPr/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>
                <a:solidFill>
                  <a:srgbClr val="CCECFF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Simon CuceCopyright© 1999 S Cuce &amp; T Milner</a:t>
            </a:r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rgbClr val="CCECFF"/>
                </a:solidFill>
              </a:defRPr>
            </a:lvl1pPr>
          </a:lstStyle>
          <a:p>
            <a:fld id="{D83128E6-0971-446B-A51E-D371C7D86703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27656" name="Rectangle 8"/>
          <p:cNvSpPr>
            <a:spLocks noChangeArrowheads="1"/>
          </p:cNvSpPr>
          <p:nvPr/>
        </p:nvSpPr>
        <p:spPr bwMode="ltGray">
          <a:xfrm>
            <a:off x="0" y="3543300"/>
            <a:ext cx="3343275" cy="122238"/>
          </a:xfrm>
          <a:prstGeom prst="rect">
            <a:avLst/>
          </a:prstGeom>
          <a:solidFill>
            <a:schemeClr val="bg2">
              <a:alpha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27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 animBg="1"/>
      <p:bldP spid="27656" grpId="0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Simon CuceCopyright© 1999 S Cuce &amp; T Milner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DA3365-902F-414B-A724-63F2195F059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08638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00800" y="457200"/>
            <a:ext cx="20574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457200"/>
            <a:ext cx="60198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Simon CuceCopyright© 1999 S Cuce &amp; T Milner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EB8418-B302-491B-ACA2-D3B71965807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98470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572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Online Image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Simon CuceCopyright© 1999 S Cuce &amp; T Milner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04331956-2C78-4FF5-84CA-38FD2F6C2B0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8066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Simon CuceCopyright© 1999 S Cuce &amp; T Milner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9A5ED3-F440-4DF7-936B-48B92A351B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7622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Simon CuceCopyright© 1999 S Cuce &amp; T Milner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5D2026-094F-4996-8380-A3D64E009AE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6994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Simon CuceCopyright© 1999 S Cuce &amp; T Milner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A0E829-B067-49F5-92A2-54035CCFDEC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497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Simon CuceCopyright© 1999 S Cuce &amp; T Milner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77C723-6200-4ADE-9B2A-B0473D76E2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4363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Simon CuceCopyright© 1999 S Cuce &amp; T Milner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E9C05C-9D99-4C7B-9B50-2F60C396BB5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1985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Simon CuceCopyright© 1999 S Cuce &amp; T Milner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1DF634-B101-486C-8499-5D9DE2FB8A1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5044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Simon CuceCopyright© 1999 S Cuce &amp; T Milner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4BAA4A-8E5A-49AC-9FD2-068F38079B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0126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Simon CuceCopyright© 1999 S Cuce &amp; T Milner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7A8B62-52A2-4AF1-AEA4-AF9EE27F466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5250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9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4572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/>
            </a:lvl1pPr>
          </a:lstStyle>
          <a:p>
            <a:endParaRPr lang="en-US" altLang="en-US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solidFill>
                  <a:srgbClr val="CCECFF"/>
                </a:solidFill>
              </a:defRPr>
            </a:lvl1pPr>
          </a:lstStyle>
          <a:p>
            <a:r>
              <a:rPr lang="en-US" altLang="en-US"/>
              <a:t>Simon CuceCopyright© 1999 S Cuce &amp; T Milner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/>
            </a:lvl1pPr>
          </a:lstStyle>
          <a:p>
            <a:fld id="{0F2E5E6F-C2B7-4C84-96AF-37BAA8BDBC92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26631" name="Rectangle 7"/>
          <p:cNvSpPr>
            <a:spLocks noChangeArrowheads="1"/>
          </p:cNvSpPr>
          <p:nvPr/>
        </p:nvSpPr>
        <p:spPr bwMode="gray">
          <a:xfrm>
            <a:off x="0" y="1638300"/>
            <a:ext cx="3343275" cy="122238"/>
          </a:xfrm>
          <a:prstGeom prst="rect">
            <a:avLst/>
          </a:prstGeom>
          <a:solidFill>
            <a:schemeClr val="bg2">
              <a:alpha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  <p:sldLayoutId id="2147483664" r:id="rId12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6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1" grpId="0" animBg="1"/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Monotype Sorts" pitchFamily="2" charset="2"/>
        <a:buChar char="n"/>
        <a:defRPr kumimoji="1"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–"/>
        <a:defRPr kumimoji="1"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Monotype Sorts" pitchFamily="2" charset="2"/>
        <a:buChar char="n"/>
        <a:defRPr kumimoji="1"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Monotype Sorts" pitchFamily="2" charset="2"/>
        <a:buChar char="n"/>
        <a:defRPr kumimoji="1"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>
            <p:ph type="ctrTitle"/>
          </p:nvPr>
        </p:nvSpPr>
        <p:spPr>
          <a:noFill/>
          <a:ln/>
        </p:spPr>
        <p:txBody>
          <a:bodyPr lIns="92075" tIns="46038" rIns="92075" bIns="46038"/>
          <a:lstStyle/>
          <a:p>
            <a:r>
              <a:rPr lang="en-US" altLang="en-US" dirty="0" smtClean="0"/>
              <a:t>Latex</a:t>
            </a:r>
            <a:r>
              <a:rPr lang="mn-MN" altLang="en-US" dirty="0" smtClean="0"/>
              <a:t> - Удиртгал</a:t>
            </a:r>
            <a:endParaRPr lang="en-US" altLang="en-US" dirty="0"/>
          </a:p>
        </p:txBody>
      </p:sp>
      <p:sp>
        <p:nvSpPr>
          <p:cNvPr id="4099" name="Rectangle 3"/>
          <p:cNvSpPr>
            <a:spLocks noChangeArrowheads="1"/>
          </p:cNvSpPr>
          <p:nvPr>
            <p:ph type="subTitle" idx="1"/>
          </p:nvPr>
        </p:nvSpPr>
        <p:spPr>
          <a:noFill/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r>
              <a:rPr lang="mn-MN" altLang="en-US" dirty="0" smtClean="0"/>
              <a:t>Баримт бэлтгэх товч зөвлөмж</a:t>
            </a:r>
            <a:endParaRPr lang="en-US" altLang="en-US" dirty="0"/>
          </a:p>
          <a:p>
            <a:endParaRPr lang="en-US" altLang="en-US" dirty="0"/>
          </a:p>
          <a:p>
            <a:r>
              <a:rPr lang="en-US" altLang="en-US" dirty="0"/>
              <a:t>Andrei </a:t>
            </a:r>
            <a:r>
              <a:rPr lang="en-US" altLang="en-US" dirty="0" err="1"/>
              <a:t>Gurtov</a:t>
            </a:r>
            <a:r>
              <a:rPr lang="en-US" altLang="en-US" dirty="0"/>
              <a:t> </a:t>
            </a:r>
          </a:p>
          <a:p>
            <a:r>
              <a:rPr lang="en-US" altLang="en-US" sz="1400" dirty="0"/>
              <a:t>(based on </a:t>
            </a:r>
            <a:r>
              <a:rPr kumimoji="0" lang="en-US" altLang="en-US" sz="1400" dirty="0"/>
              <a:t>Troy D. Milner and Simon </a:t>
            </a:r>
            <a:r>
              <a:rPr kumimoji="0" lang="en-US" altLang="en-US" sz="1400" dirty="0" err="1"/>
              <a:t>Cuce</a:t>
            </a:r>
            <a:r>
              <a:rPr kumimoji="0" lang="en-US" altLang="en-US" sz="1400" dirty="0"/>
              <a:t> slides)</a:t>
            </a:r>
            <a:endParaRPr kumimoji="0" lang="en-US" altLang="en-US" sz="1400" dirty="0">
              <a:effectLst/>
            </a:endParaRPr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>
            <p:ph type="title"/>
          </p:nvPr>
        </p:nvSpPr>
        <p:spPr>
          <a:xfrm>
            <a:off x="0" y="609600"/>
            <a:ext cx="6096000" cy="1143000"/>
          </a:xfrm>
          <a:noFill/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r>
              <a:rPr lang="mn-MN" altLang="en-US" dirty="0" smtClean="0"/>
              <a:t>Формат</a:t>
            </a:r>
            <a:endParaRPr lang="en-US" altLang="en-US" dirty="0"/>
          </a:p>
        </p:txBody>
      </p:sp>
      <p:sp>
        <p:nvSpPr>
          <p:cNvPr id="9219" name="Rectangle 3"/>
          <p:cNvSpPr>
            <a:spLocks noChangeArrowheads="1"/>
          </p:cNvSpPr>
          <p:nvPr>
            <p:ph type="body" idx="1"/>
          </p:nvPr>
        </p:nvSpPr>
        <p:spPr>
          <a:noFill/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r>
              <a:rPr lang="mn-MN" altLang="en-US" sz="2800" dirty="0" smtClean="0"/>
              <a:t>Секц</a:t>
            </a:r>
            <a:endParaRPr lang="en-US" altLang="en-US" sz="2800" dirty="0"/>
          </a:p>
          <a:p>
            <a:pPr lvl="1"/>
            <a:r>
              <a:rPr lang="en-US" altLang="en-US" sz="2400" dirty="0">
                <a:latin typeface="Courier New" panose="02070309020205020404" pitchFamily="49" charset="0"/>
              </a:rPr>
              <a:t>\section{…}</a:t>
            </a:r>
            <a:r>
              <a:rPr lang="en-US" altLang="en-US" sz="2400" dirty="0"/>
              <a:t>            = 1. Latex </a:t>
            </a:r>
            <a:r>
              <a:rPr lang="mn-MN" altLang="en-US" sz="2400" dirty="0" smtClean="0"/>
              <a:t>гайхалтай</a:t>
            </a:r>
            <a:endParaRPr lang="en-US" altLang="en-US" sz="2400" dirty="0"/>
          </a:p>
          <a:p>
            <a:pPr lvl="1"/>
            <a:r>
              <a:rPr lang="en-US" altLang="en-US" sz="2400" dirty="0">
                <a:latin typeface="Courier New" panose="02070309020205020404" pitchFamily="49" charset="0"/>
              </a:rPr>
              <a:t>\subsection{…}</a:t>
            </a:r>
            <a:r>
              <a:rPr lang="en-US" altLang="en-US" sz="2400" dirty="0"/>
              <a:t>     = 1.1 </a:t>
            </a:r>
            <a:r>
              <a:rPr lang="mn-MN" altLang="en-US" sz="2400" dirty="0" smtClean="0"/>
              <a:t>Яагаад</a:t>
            </a:r>
            <a:endParaRPr lang="en-US" altLang="en-US" sz="2400" dirty="0"/>
          </a:p>
          <a:p>
            <a:pPr lvl="1"/>
            <a:r>
              <a:rPr lang="en-US" altLang="en-US" sz="2400" dirty="0">
                <a:latin typeface="Courier New" panose="02070309020205020404" pitchFamily="49" charset="0"/>
              </a:rPr>
              <a:t>\subsubsection{…}</a:t>
            </a:r>
            <a:r>
              <a:rPr lang="en-US" altLang="en-US" sz="2400" dirty="0"/>
              <a:t>  = 1.1.1 </a:t>
            </a:r>
            <a:r>
              <a:rPr lang="mn-MN" altLang="en-US" sz="2400" dirty="0" smtClean="0"/>
              <a:t>Шалтгаан 1</a:t>
            </a:r>
            <a:endParaRPr lang="en-US" altLang="en-US" sz="2400" dirty="0"/>
          </a:p>
          <a:p>
            <a:pPr lvl="1"/>
            <a:r>
              <a:rPr lang="en-US" altLang="en-US" sz="2400" dirty="0">
                <a:latin typeface="Courier New" panose="02070309020205020404" pitchFamily="49" charset="0"/>
              </a:rPr>
              <a:t>\appendix</a:t>
            </a:r>
            <a:r>
              <a:rPr lang="en-US" altLang="en-US" sz="2400" dirty="0"/>
              <a:t> </a:t>
            </a:r>
            <a:r>
              <a:rPr lang="en-US" altLang="en-US" sz="2400" dirty="0" smtClean="0"/>
              <a:t>– </a:t>
            </a:r>
            <a:r>
              <a:rPr lang="mn-MN" altLang="en-US" sz="2400" dirty="0" smtClean="0"/>
              <a:t>хавсралт</a:t>
            </a:r>
            <a:r>
              <a:rPr lang="en-US" altLang="en-US" sz="2400" dirty="0" smtClean="0"/>
              <a:t>(</a:t>
            </a:r>
            <a:r>
              <a:rPr lang="mn-MN" altLang="en-US" sz="2400" dirty="0" smtClean="0"/>
              <a:t>дугаарлах схемийг өөрчлөх</a:t>
            </a:r>
            <a:r>
              <a:rPr lang="en-US" altLang="en-US" sz="2400" dirty="0" smtClean="0"/>
              <a:t>)</a:t>
            </a:r>
            <a:endParaRPr lang="en-US" altLang="en-US" sz="2400" dirty="0"/>
          </a:p>
          <a:p>
            <a:pPr lvl="1"/>
            <a:r>
              <a:rPr lang="en-US" altLang="en-US" sz="2400" dirty="0">
                <a:latin typeface="Courier New" panose="02070309020205020404" pitchFamily="49" charset="0"/>
              </a:rPr>
              <a:t>\chapter{…}</a:t>
            </a:r>
            <a:r>
              <a:rPr lang="en-US" altLang="en-US" sz="2400" dirty="0"/>
              <a:t> </a:t>
            </a:r>
            <a:r>
              <a:rPr lang="en-US" altLang="en-US" sz="2400" dirty="0" smtClean="0"/>
              <a:t>– </a:t>
            </a:r>
            <a:r>
              <a:rPr lang="mn-MN" altLang="en-US" sz="2400" dirty="0" smtClean="0"/>
              <a:t>бүлэг</a:t>
            </a:r>
            <a:r>
              <a:rPr lang="en-US" altLang="en-US" sz="2400" dirty="0" smtClean="0"/>
              <a:t>(</a:t>
            </a:r>
            <a:r>
              <a:rPr lang="mn-MN" altLang="en-US" sz="2400" dirty="0" smtClean="0"/>
              <a:t>ном, тайлан гэсэн баримтын класс</a:t>
            </a:r>
            <a:r>
              <a:rPr lang="en-US" altLang="en-US" sz="2400" dirty="0" smtClean="0"/>
              <a:t>)</a:t>
            </a:r>
            <a:endParaRPr lang="en-US" altLang="en-US" sz="2400" dirty="0"/>
          </a:p>
          <a:p>
            <a:r>
              <a:rPr lang="mn-MN" altLang="en-US" sz="2800" dirty="0" smtClean="0"/>
              <a:t>Гарчиг, зохиогч</a:t>
            </a:r>
            <a:r>
              <a:rPr lang="en-US" altLang="en-US" sz="2800" dirty="0" smtClean="0"/>
              <a:t> </a:t>
            </a:r>
            <a:r>
              <a:rPr lang="mn-MN" altLang="en-US" sz="2800" dirty="0" smtClean="0"/>
              <a:t>ба бусад</a:t>
            </a:r>
            <a:endParaRPr lang="en-US" altLang="en-US" sz="2800" dirty="0"/>
          </a:p>
          <a:p>
            <a:pPr lvl="1"/>
            <a:r>
              <a:rPr lang="en-US" altLang="en-US" sz="2400" dirty="0">
                <a:latin typeface="Courier New" panose="02070309020205020404" pitchFamily="49" charset="0"/>
              </a:rPr>
              <a:t>\title{…}</a:t>
            </a:r>
            <a:r>
              <a:rPr lang="en-US" altLang="en-US" sz="2400" dirty="0"/>
              <a:t>	</a:t>
            </a:r>
            <a:r>
              <a:rPr lang="en-US" altLang="en-US" sz="2400" dirty="0">
                <a:latin typeface="Courier New" panose="02070309020205020404" pitchFamily="49" charset="0"/>
              </a:rPr>
              <a:t>	 \author{…}</a:t>
            </a:r>
          </a:p>
          <a:p>
            <a:pPr lvl="1"/>
            <a:r>
              <a:rPr lang="en-US" altLang="en-US" sz="2400" dirty="0">
                <a:latin typeface="Courier New" panose="02070309020205020404" pitchFamily="49" charset="0"/>
              </a:rPr>
              <a:t>\footnote{…}</a:t>
            </a:r>
            <a:endParaRPr lang="en-US" altLang="en-US" dirty="0"/>
          </a:p>
        </p:txBody>
      </p:sp>
    </p:spTree>
  </p:cSld>
  <p:clrMapOvr>
    <a:masterClrMapping/>
  </p:clrMapOvr>
  <p:transition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>
            <p:ph type="title"/>
          </p:nvPr>
        </p:nvSpPr>
        <p:spPr>
          <a:xfrm>
            <a:off x="228600" y="609600"/>
            <a:ext cx="6096000" cy="1143000"/>
          </a:xfrm>
          <a:noFill/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r>
              <a:rPr lang="mn-MN" altLang="en-US" dirty="0" smtClean="0"/>
              <a:t>Формат ..</a:t>
            </a:r>
            <a:r>
              <a:rPr lang="en-US" altLang="en-US" dirty="0" smtClean="0"/>
              <a:t>.</a:t>
            </a:r>
            <a:endParaRPr lang="en-US" altLang="en-US" dirty="0"/>
          </a:p>
        </p:txBody>
      </p:sp>
      <p:sp>
        <p:nvSpPr>
          <p:cNvPr id="10243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1905000"/>
            <a:ext cx="7772400" cy="4114800"/>
          </a:xfrm>
          <a:noFill/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r>
              <a:rPr lang="en-US" altLang="en-US" sz="2400" dirty="0">
                <a:latin typeface="Courier New" panose="02070309020205020404" pitchFamily="49" charset="0"/>
              </a:rPr>
              <a:t>\</a:t>
            </a:r>
            <a:r>
              <a:rPr lang="en-US" altLang="en-US" sz="2400" dirty="0" err="1">
                <a:latin typeface="Courier New" panose="02070309020205020404" pitchFamily="49" charset="0"/>
              </a:rPr>
              <a:t>maketitle</a:t>
            </a:r>
            <a:r>
              <a:rPr lang="en-US" altLang="en-US" sz="2400" dirty="0"/>
              <a:t>  - </a:t>
            </a:r>
            <a:r>
              <a:rPr lang="mn-MN" altLang="en-US" sz="2400" dirty="0" smtClean="0"/>
              <a:t>Гарчиг, зохиогчийг харуулах</a:t>
            </a:r>
            <a:endParaRPr lang="en-US" altLang="en-US" sz="2400" dirty="0"/>
          </a:p>
          <a:p>
            <a:r>
              <a:rPr lang="en-US" altLang="en-US" sz="2400" dirty="0">
                <a:latin typeface="Courier New" panose="02070309020205020404" pitchFamily="49" charset="0"/>
              </a:rPr>
              <a:t>\</a:t>
            </a:r>
            <a:r>
              <a:rPr lang="en-US" altLang="en-US" sz="2400" dirty="0" err="1">
                <a:latin typeface="Courier New" panose="02070309020205020404" pitchFamily="49" charset="0"/>
              </a:rPr>
              <a:t>tableofcontents</a:t>
            </a:r>
            <a:r>
              <a:rPr lang="en-US" altLang="en-US" sz="2400" dirty="0"/>
              <a:t> </a:t>
            </a:r>
            <a:r>
              <a:rPr lang="en-US" altLang="en-US" sz="2400" dirty="0" smtClean="0"/>
              <a:t>– </a:t>
            </a:r>
            <a:r>
              <a:rPr lang="mn-MN" altLang="en-US" sz="2400" dirty="0" smtClean="0"/>
              <a:t>Гарчигийн жагсаалт үүсгэх</a:t>
            </a:r>
            <a:endParaRPr lang="en-US" altLang="en-US" sz="2400" dirty="0"/>
          </a:p>
          <a:p>
            <a:r>
              <a:rPr lang="en-US" altLang="en-US" sz="2400" dirty="0">
                <a:latin typeface="Courier New" panose="02070309020205020404" pitchFamily="49" charset="0"/>
              </a:rPr>
              <a:t>\</a:t>
            </a:r>
            <a:r>
              <a:rPr lang="en-US" altLang="en-US" sz="2400" dirty="0" err="1">
                <a:latin typeface="Courier New" panose="02070309020205020404" pitchFamily="49" charset="0"/>
              </a:rPr>
              <a:t>listoftables</a:t>
            </a:r>
            <a:r>
              <a:rPr lang="en-US" altLang="en-US" sz="2400" dirty="0"/>
              <a:t> </a:t>
            </a:r>
            <a:r>
              <a:rPr lang="en-US" altLang="en-US" sz="2400" dirty="0" smtClean="0"/>
              <a:t>– </a:t>
            </a:r>
            <a:r>
              <a:rPr lang="mn-MN" altLang="en-US" sz="2400" dirty="0" smtClean="0"/>
              <a:t>Хүснэгтийн жагсаалт үүсгэх</a:t>
            </a:r>
            <a:endParaRPr lang="en-US" altLang="en-US" sz="2400" dirty="0"/>
          </a:p>
          <a:p>
            <a:r>
              <a:rPr lang="en-US" altLang="en-US" sz="2400" dirty="0">
                <a:latin typeface="Courier New" panose="02070309020205020404" pitchFamily="49" charset="0"/>
              </a:rPr>
              <a:t>\</a:t>
            </a:r>
            <a:r>
              <a:rPr lang="en-US" altLang="en-US" sz="2400" dirty="0" err="1">
                <a:latin typeface="Courier New" panose="02070309020205020404" pitchFamily="49" charset="0"/>
              </a:rPr>
              <a:t>listoffigures</a:t>
            </a:r>
            <a:r>
              <a:rPr lang="en-US" altLang="en-US" sz="2400" dirty="0"/>
              <a:t> </a:t>
            </a:r>
            <a:r>
              <a:rPr lang="en-US" altLang="en-US" sz="2400" dirty="0" smtClean="0"/>
              <a:t>– </a:t>
            </a:r>
            <a:r>
              <a:rPr lang="mn-MN" altLang="en-US" sz="2400" dirty="0" smtClean="0"/>
              <a:t>Зургийн жагсаалт үүсгэх</a:t>
            </a:r>
            <a:endParaRPr lang="en-US" altLang="en-US" sz="2400" dirty="0"/>
          </a:p>
          <a:p>
            <a:r>
              <a:rPr lang="mn-MN" altLang="en-US" sz="2400" dirty="0" smtClean="0"/>
              <a:t>Шошго</a:t>
            </a:r>
            <a:endParaRPr lang="en-US" altLang="en-US" sz="2400" dirty="0"/>
          </a:p>
          <a:p>
            <a:pPr lvl="1"/>
            <a:r>
              <a:rPr lang="en-US" altLang="en-US" sz="2000" dirty="0">
                <a:latin typeface="Courier New" panose="02070309020205020404" pitchFamily="49" charset="0"/>
              </a:rPr>
              <a:t>\label{</a:t>
            </a:r>
            <a:r>
              <a:rPr lang="en-US" altLang="en-US" sz="2000" i="1" dirty="0">
                <a:latin typeface="Courier New" panose="02070309020205020404" pitchFamily="49" charset="0"/>
              </a:rPr>
              <a:t>marker</a:t>
            </a:r>
            <a:r>
              <a:rPr lang="en-US" altLang="en-US" sz="2000" dirty="0">
                <a:latin typeface="Courier New" panose="02070309020205020404" pitchFamily="49" charset="0"/>
              </a:rPr>
              <a:t>}</a:t>
            </a:r>
            <a:r>
              <a:rPr lang="en-US" altLang="en-US" sz="2000" dirty="0"/>
              <a:t> </a:t>
            </a:r>
            <a:r>
              <a:rPr lang="en-US" altLang="en-US" sz="2000" dirty="0" smtClean="0"/>
              <a:t>– </a:t>
            </a:r>
            <a:r>
              <a:rPr lang="mn-MN" altLang="en-US" sz="2000" dirty="0" smtClean="0"/>
              <a:t>Шошго тавих</a:t>
            </a:r>
            <a:r>
              <a:rPr lang="en-US" altLang="en-US" sz="2000" dirty="0" smtClean="0"/>
              <a:t>.</a:t>
            </a:r>
            <a:endParaRPr lang="en-US" altLang="en-US" sz="2000" dirty="0"/>
          </a:p>
          <a:p>
            <a:pPr lvl="1"/>
            <a:r>
              <a:rPr lang="en-US" altLang="en-US" sz="2000" dirty="0">
                <a:latin typeface="Courier New" panose="02070309020205020404" pitchFamily="49" charset="0"/>
              </a:rPr>
              <a:t>\</a:t>
            </a:r>
            <a:r>
              <a:rPr lang="en-US" altLang="en-US" sz="2000" dirty="0" err="1">
                <a:latin typeface="Courier New" panose="02070309020205020404" pitchFamily="49" charset="0"/>
              </a:rPr>
              <a:t>pageref</a:t>
            </a:r>
            <a:r>
              <a:rPr lang="en-US" altLang="en-US" sz="2000" dirty="0">
                <a:latin typeface="Courier New" panose="02070309020205020404" pitchFamily="49" charset="0"/>
              </a:rPr>
              <a:t>{</a:t>
            </a:r>
            <a:r>
              <a:rPr lang="en-US" altLang="en-US" sz="2000" i="1" dirty="0">
                <a:latin typeface="Courier New" panose="02070309020205020404" pitchFamily="49" charset="0"/>
              </a:rPr>
              <a:t>marker</a:t>
            </a:r>
            <a:r>
              <a:rPr lang="en-US" altLang="en-US" sz="2000" dirty="0">
                <a:latin typeface="Courier New" panose="02070309020205020404" pitchFamily="49" charset="0"/>
              </a:rPr>
              <a:t>}</a:t>
            </a:r>
            <a:r>
              <a:rPr lang="en-US" altLang="en-US" sz="2000" dirty="0"/>
              <a:t> </a:t>
            </a:r>
            <a:r>
              <a:rPr lang="en-US" altLang="en-US" sz="2000" dirty="0" smtClean="0"/>
              <a:t>– </a:t>
            </a:r>
            <a:r>
              <a:rPr lang="mn-MN" altLang="en-US" sz="2000" dirty="0" smtClean="0"/>
              <a:t>Шошготой хуудасны дугаарыг харуулах</a:t>
            </a:r>
            <a:r>
              <a:rPr lang="en-US" altLang="en-US" sz="2000" dirty="0" smtClean="0"/>
              <a:t>.</a:t>
            </a:r>
            <a:endParaRPr lang="en-US" altLang="en-US" sz="2000" dirty="0"/>
          </a:p>
          <a:p>
            <a:pPr lvl="1"/>
            <a:r>
              <a:rPr lang="en-US" altLang="en-US" sz="2000" dirty="0">
                <a:latin typeface="Courier New" panose="02070309020205020404" pitchFamily="49" charset="0"/>
              </a:rPr>
              <a:t>\ref{</a:t>
            </a:r>
            <a:r>
              <a:rPr lang="en-US" altLang="en-US" sz="2000" i="1" dirty="0">
                <a:latin typeface="Courier New" panose="02070309020205020404" pitchFamily="49" charset="0"/>
              </a:rPr>
              <a:t>marker</a:t>
            </a:r>
            <a:r>
              <a:rPr lang="en-US" altLang="en-US" sz="2000" dirty="0">
                <a:latin typeface="Courier New" panose="02070309020205020404" pitchFamily="49" charset="0"/>
              </a:rPr>
              <a:t>}</a:t>
            </a:r>
            <a:r>
              <a:rPr lang="en-US" altLang="en-US" sz="2000" dirty="0"/>
              <a:t> </a:t>
            </a:r>
            <a:r>
              <a:rPr lang="en-US" altLang="en-US" sz="2000" dirty="0" smtClean="0"/>
              <a:t>– </a:t>
            </a:r>
            <a:r>
              <a:rPr lang="mn-MN" altLang="en-US" sz="2000" dirty="0" smtClean="0"/>
              <a:t>Шошгоны байрлалыг харуулах</a:t>
            </a:r>
            <a:r>
              <a:rPr lang="en-US" altLang="en-US" sz="2000" dirty="0" smtClean="0"/>
              <a:t>.</a:t>
            </a:r>
            <a:endParaRPr lang="en-US" altLang="en-US" sz="2000" dirty="0"/>
          </a:p>
          <a:p>
            <a:r>
              <a:rPr lang="mn-MN" altLang="en-US" sz="2400" dirty="0" smtClean="0"/>
              <a:t>Жагсаалт</a:t>
            </a:r>
            <a:endParaRPr lang="en-US" altLang="en-US" dirty="0"/>
          </a:p>
          <a:p>
            <a:pPr lvl="1"/>
            <a:r>
              <a:rPr lang="mn-MN" altLang="en-US" sz="2000" dirty="0" smtClean="0"/>
              <a:t>Жасаалт:</a:t>
            </a:r>
            <a:r>
              <a:rPr lang="en-US" altLang="en-US" sz="2000" dirty="0" smtClean="0"/>
              <a:t> </a:t>
            </a:r>
            <a:r>
              <a:rPr lang="en-US" altLang="en-US" sz="2000" i="1" dirty="0"/>
              <a:t>enumerate</a:t>
            </a:r>
            <a:r>
              <a:rPr lang="en-US" altLang="en-US" sz="2000" dirty="0"/>
              <a:t>, </a:t>
            </a:r>
            <a:r>
              <a:rPr lang="en-US" altLang="en-US" sz="2000" i="1" dirty="0" smtClean="0"/>
              <a:t>itemize</a:t>
            </a:r>
            <a:r>
              <a:rPr lang="mn-MN" altLang="en-US" sz="2000" dirty="0" smtClean="0"/>
              <a:t>,</a:t>
            </a:r>
            <a:r>
              <a:rPr lang="en-US" altLang="en-US" sz="2000" dirty="0" smtClean="0"/>
              <a:t> </a:t>
            </a:r>
            <a:r>
              <a:rPr lang="en-US" altLang="en-US" sz="2000" i="1" dirty="0"/>
              <a:t>description.</a:t>
            </a:r>
          </a:p>
          <a:p>
            <a:pPr lvl="1"/>
            <a:r>
              <a:rPr lang="mn-MN" altLang="en-US" sz="2000" i="1" dirty="0" smtClean="0"/>
              <a:t>жишээг хар</a:t>
            </a:r>
            <a:r>
              <a:rPr lang="en-US" altLang="en-US" sz="2000" i="1" dirty="0" smtClean="0"/>
              <a:t>.</a:t>
            </a:r>
            <a:endParaRPr lang="en-US" altLang="en-US" dirty="0"/>
          </a:p>
        </p:txBody>
      </p:sp>
    </p:spTree>
  </p:cSld>
  <p:clrMapOvr>
    <a:masterClrMapping/>
  </p:clrMapOvr>
  <p:transition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457200"/>
            <a:ext cx="6553200" cy="1143000"/>
          </a:xfrm>
        </p:spPr>
        <p:txBody>
          <a:bodyPr/>
          <a:lstStyle/>
          <a:p>
            <a:r>
              <a:rPr lang="mn-MN" altLang="en-US" dirty="0" smtClean="0"/>
              <a:t>Жагсаалт</a:t>
            </a:r>
            <a:endParaRPr lang="en-US" altLang="en-US" dirty="0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mn-MN" altLang="en-US" dirty="0" smtClean="0"/>
              <a:t>Эх</a:t>
            </a:r>
            <a:endParaRPr lang="en-US" altLang="en-US" dirty="0"/>
          </a:p>
          <a:p>
            <a:pPr lvl="1"/>
            <a:r>
              <a:rPr lang="en-US" altLang="en-US" dirty="0">
                <a:latin typeface="Courier New" panose="02070309020205020404" pitchFamily="49" charset="0"/>
              </a:rPr>
              <a:t>\begin{itemize}</a:t>
            </a:r>
          </a:p>
          <a:p>
            <a:pPr lvl="1"/>
            <a:r>
              <a:rPr lang="en-US" altLang="en-US" dirty="0">
                <a:latin typeface="Courier New" panose="02070309020205020404" pitchFamily="49" charset="0"/>
              </a:rPr>
              <a:t>\item Apple</a:t>
            </a:r>
          </a:p>
          <a:p>
            <a:pPr lvl="1"/>
            <a:r>
              <a:rPr lang="en-US" altLang="en-US" dirty="0">
                <a:latin typeface="Courier New" panose="02070309020205020404" pitchFamily="49" charset="0"/>
              </a:rPr>
              <a:t>\item Orange</a:t>
            </a:r>
          </a:p>
          <a:p>
            <a:pPr lvl="1"/>
            <a:r>
              <a:rPr lang="en-US" altLang="en-US" dirty="0">
                <a:latin typeface="Courier New" panose="02070309020205020404" pitchFamily="49" charset="0"/>
              </a:rPr>
              <a:t>\end{itemize}</a:t>
            </a:r>
          </a:p>
          <a:p>
            <a:r>
              <a:rPr lang="mn-MN" altLang="en-US" dirty="0" smtClean="0"/>
              <a:t>Үр дүн</a:t>
            </a:r>
            <a:endParaRPr lang="en-US" altLang="en-US" dirty="0"/>
          </a:p>
          <a:p>
            <a:pPr lvl="1"/>
            <a:r>
              <a:rPr lang="en-US" altLang="en-US" dirty="0">
                <a:latin typeface="Courier New" panose="02070309020205020404" pitchFamily="49" charset="0"/>
              </a:rPr>
              <a:t>Apple</a:t>
            </a:r>
          </a:p>
          <a:p>
            <a:pPr lvl="1"/>
            <a:r>
              <a:rPr lang="en-US" altLang="en-US" dirty="0">
                <a:latin typeface="Courier New" panose="02070309020205020404" pitchFamily="49" charset="0"/>
              </a:rPr>
              <a:t>Orange</a:t>
            </a:r>
            <a:endParaRPr lang="en-US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-22698" y="457200"/>
            <a:ext cx="6553200" cy="1143000"/>
          </a:xfrm>
        </p:spPr>
        <p:txBody>
          <a:bodyPr/>
          <a:lstStyle/>
          <a:p>
            <a:r>
              <a:rPr lang="mn-MN" altLang="en-US" dirty="0" smtClean="0"/>
              <a:t>Жагсаалт</a:t>
            </a:r>
            <a:endParaRPr lang="en-US" altLang="en-US" dirty="0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mn-MN" altLang="en-US" dirty="0" smtClean="0"/>
              <a:t>Дугаарласан жагсаалт гаргахад </a:t>
            </a:r>
            <a:r>
              <a:rPr lang="en-US" altLang="en-US" dirty="0" smtClean="0">
                <a:latin typeface="Courier New" panose="02070309020205020404" pitchFamily="49" charset="0"/>
              </a:rPr>
              <a:t>enumerate</a:t>
            </a:r>
            <a:r>
              <a:rPr lang="en-US" altLang="en-US" dirty="0" smtClean="0"/>
              <a:t> </a:t>
            </a:r>
            <a:r>
              <a:rPr lang="mn-MN" altLang="en-US" dirty="0" smtClean="0"/>
              <a:t>–г </a:t>
            </a:r>
            <a:r>
              <a:rPr lang="en-US" altLang="en-US" dirty="0" smtClean="0">
                <a:latin typeface="Courier New" panose="02070309020205020404" pitchFamily="49" charset="0"/>
              </a:rPr>
              <a:t>itemize</a:t>
            </a:r>
            <a:r>
              <a:rPr lang="en-US" altLang="en-US" dirty="0" smtClean="0"/>
              <a:t> </a:t>
            </a:r>
            <a:r>
              <a:rPr lang="mn-MN" altLang="en-US" dirty="0" smtClean="0"/>
              <a:t>–н оронд хэрэглэнэ</a:t>
            </a:r>
            <a:endParaRPr lang="en-US" altLang="en-US" dirty="0"/>
          </a:p>
          <a:p>
            <a:r>
              <a:rPr lang="mn-MN" altLang="en-US" dirty="0" smtClean="0"/>
              <a:t>Жагсаалт үүрлэсэн байж болно</a:t>
            </a:r>
            <a:endParaRPr lang="en-US" alt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-6485" y="457200"/>
            <a:ext cx="5943600" cy="1143000"/>
          </a:xfrm>
        </p:spPr>
        <p:txBody>
          <a:bodyPr/>
          <a:lstStyle/>
          <a:p>
            <a:r>
              <a:rPr lang="mn-MN" altLang="en-US" dirty="0" smtClean="0"/>
              <a:t>Орчин</a:t>
            </a:r>
            <a:endParaRPr lang="en-US" altLang="en-US" dirty="0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mn-MN" altLang="en-US" dirty="0" smtClean="0"/>
              <a:t>Дараахын хооронд</a:t>
            </a:r>
            <a:endParaRPr lang="en-US" altLang="en-US" dirty="0"/>
          </a:p>
          <a:p>
            <a:pPr lvl="1"/>
            <a:r>
              <a:rPr lang="en-US" altLang="en-US" dirty="0">
                <a:latin typeface="Courier New" panose="02070309020205020404" pitchFamily="49" charset="0"/>
              </a:rPr>
              <a:t>\begin{name}</a:t>
            </a:r>
          </a:p>
          <a:p>
            <a:pPr lvl="1"/>
            <a:r>
              <a:rPr lang="en-US" altLang="en-US" dirty="0">
                <a:latin typeface="Courier New" panose="02070309020205020404" pitchFamily="49" charset="0"/>
              </a:rPr>
              <a:t>\end{name}</a:t>
            </a:r>
          </a:p>
          <a:p>
            <a:r>
              <a:rPr lang="mn-MN" altLang="en-US" dirty="0" smtClean="0"/>
              <a:t>Ихэнх команд</a:t>
            </a:r>
            <a:r>
              <a:rPr lang="en-US" altLang="en-US" dirty="0" smtClean="0"/>
              <a:t>, </a:t>
            </a:r>
            <a:r>
              <a:rPr lang="mn-MN" altLang="en-US" dirty="0" smtClean="0"/>
              <a:t>жишээ нь</a:t>
            </a:r>
            <a:r>
              <a:rPr lang="en-US" altLang="en-US" dirty="0" smtClean="0"/>
              <a:t> </a:t>
            </a:r>
            <a:r>
              <a:rPr lang="en-US" altLang="en-US" dirty="0">
                <a:latin typeface="Courier New" panose="02070309020205020404" pitchFamily="49" charset="0"/>
              </a:rPr>
              <a:t>\bf</a:t>
            </a:r>
            <a:r>
              <a:rPr lang="en-US" altLang="en-US" dirty="0"/>
              <a:t> </a:t>
            </a:r>
            <a:r>
              <a:rPr lang="mn-MN" altLang="en-US" dirty="0" smtClean="0"/>
              <a:t>орчны төгсгөл хүртэлх текстэнд үйлчилдэг</a:t>
            </a:r>
            <a:endParaRPr lang="en-US" altLang="en-US" dirty="0"/>
          </a:p>
          <a:p>
            <a:r>
              <a:rPr lang="mn-MN" altLang="en-US" dirty="0" smtClean="0"/>
              <a:t>Үүрлэж болно</a:t>
            </a:r>
            <a:endParaRPr lang="en-US" altLang="en-US" dirty="0"/>
          </a:p>
          <a:p>
            <a:r>
              <a:rPr lang="mn-MN" altLang="en-US" dirty="0" smtClean="0"/>
              <a:t>Жишээ</a:t>
            </a:r>
            <a:r>
              <a:rPr lang="en-US" altLang="en-US" dirty="0" smtClean="0"/>
              <a:t>:</a:t>
            </a:r>
            <a:endParaRPr lang="en-US" altLang="en-US" dirty="0"/>
          </a:p>
          <a:p>
            <a:pPr lvl="1"/>
            <a:r>
              <a:rPr lang="en-US" altLang="en-US" dirty="0"/>
              <a:t> </a:t>
            </a:r>
            <a:r>
              <a:rPr lang="en-US" altLang="en-US" dirty="0">
                <a:latin typeface="Courier New" panose="02070309020205020404" pitchFamily="49" charset="0"/>
              </a:rPr>
              <a:t>itemize, center, abstract</a:t>
            </a:r>
            <a:endParaRPr lang="en-US" alt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457200"/>
            <a:ext cx="5867400" cy="1143000"/>
          </a:xfrm>
        </p:spPr>
        <p:txBody>
          <a:bodyPr/>
          <a:lstStyle/>
          <a:p>
            <a:r>
              <a:rPr lang="mn-MN" altLang="en-US" dirty="0" smtClean="0"/>
              <a:t>Групп</a:t>
            </a:r>
            <a:endParaRPr lang="en-US" altLang="en-US" dirty="0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mn-MN" altLang="en-US" dirty="0" smtClean="0"/>
              <a:t>Хаалтан доторх текст</a:t>
            </a:r>
            <a:r>
              <a:rPr lang="en-US" altLang="en-US" dirty="0" smtClean="0"/>
              <a:t> </a:t>
            </a:r>
            <a:r>
              <a:rPr lang="en-US" altLang="en-US" dirty="0"/>
              <a:t>{ </a:t>
            </a:r>
            <a:r>
              <a:rPr lang="mn-MN" altLang="en-US" dirty="0" smtClean="0"/>
              <a:t>Текст</a:t>
            </a:r>
            <a:r>
              <a:rPr lang="en-US" altLang="en-US" dirty="0" smtClean="0"/>
              <a:t> </a:t>
            </a:r>
            <a:r>
              <a:rPr lang="en-US" altLang="en-US" dirty="0"/>
              <a:t>}</a:t>
            </a:r>
          </a:p>
          <a:p>
            <a:r>
              <a:rPr lang="mn-MN" altLang="en-US" dirty="0" smtClean="0"/>
              <a:t>Ихэнх команд группын төгсгөл хүртэл ажилладаг</a:t>
            </a:r>
            <a:endParaRPr lang="en-US" altLang="en-US" dirty="0"/>
          </a:p>
          <a:p>
            <a:r>
              <a:rPr lang="mn-MN" altLang="en-US" dirty="0" smtClean="0"/>
              <a:t>Эх код</a:t>
            </a:r>
            <a:endParaRPr lang="en-US" altLang="en-US" dirty="0"/>
          </a:p>
          <a:p>
            <a:pPr lvl="1"/>
            <a:r>
              <a:rPr lang="mn-MN" altLang="en-US" dirty="0" smtClean="0"/>
              <a:t>энд</a:t>
            </a:r>
            <a:r>
              <a:rPr lang="en-US" altLang="en-US" dirty="0" smtClean="0"/>
              <a:t> {</a:t>
            </a:r>
            <a:r>
              <a:rPr lang="mn-MN" altLang="en-US" dirty="0" smtClean="0"/>
              <a:t>дараах зүйлийг</a:t>
            </a:r>
            <a:r>
              <a:rPr lang="en-US" altLang="en-US" dirty="0" smtClean="0"/>
              <a:t> </a:t>
            </a:r>
            <a:r>
              <a:rPr lang="en-US" altLang="en-US" dirty="0"/>
              <a:t>\bf </a:t>
            </a:r>
            <a:r>
              <a:rPr lang="mn-MN" altLang="en-US" dirty="0" smtClean="0"/>
              <a:t>ялгаж, тодоор</a:t>
            </a:r>
            <a:r>
              <a:rPr lang="en-US" altLang="en-US" dirty="0" smtClean="0"/>
              <a:t>} </a:t>
            </a:r>
            <a:r>
              <a:rPr lang="mn-MN" altLang="en-US" dirty="0" smtClean="0"/>
              <a:t>бичлээ</a:t>
            </a:r>
            <a:endParaRPr lang="en-US" altLang="en-US" dirty="0"/>
          </a:p>
          <a:p>
            <a:r>
              <a:rPr lang="mn-MN" altLang="en-US" dirty="0" smtClean="0"/>
              <a:t>Үр дүн</a:t>
            </a:r>
            <a:endParaRPr lang="en-US" altLang="en-US" dirty="0"/>
          </a:p>
          <a:p>
            <a:pPr lvl="1"/>
            <a:r>
              <a:rPr lang="mn-MN" altLang="en-US" dirty="0" smtClean="0"/>
              <a:t>энд дараах зүйлийг</a:t>
            </a:r>
            <a:r>
              <a:rPr lang="en-US" altLang="en-US" dirty="0" smtClean="0"/>
              <a:t> </a:t>
            </a:r>
            <a:r>
              <a:rPr lang="mn-MN" altLang="en-US" b="1" dirty="0" smtClean="0"/>
              <a:t>ялгаж, тодоор</a:t>
            </a:r>
            <a:r>
              <a:rPr lang="en-US" altLang="en-US" dirty="0" smtClean="0"/>
              <a:t> </a:t>
            </a:r>
            <a:r>
              <a:rPr lang="mn-MN" altLang="en-US" dirty="0" smtClean="0"/>
              <a:t>бичлээ</a:t>
            </a:r>
            <a:endParaRPr lang="en-US" alt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5791200" cy="1143000"/>
          </a:xfrm>
        </p:spPr>
        <p:txBody>
          <a:bodyPr/>
          <a:lstStyle/>
          <a:p>
            <a:r>
              <a:rPr lang="mn-MN" altLang="en-US" dirty="0" smtClean="0"/>
              <a:t>Тэгшитгэх</a:t>
            </a:r>
            <a:endParaRPr lang="en-US" altLang="en-US" dirty="0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mn-MN" altLang="en-US" dirty="0" smtClean="0"/>
              <a:t>Орчин:</a:t>
            </a:r>
            <a:r>
              <a:rPr lang="en-US" altLang="en-US" dirty="0" smtClean="0"/>
              <a:t> </a:t>
            </a:r>
            <a:r>
              <a:rPr lang="en-US" altLang="en-US" dirty="0">
                <a:latin typeface="Courier New" panose="02070309020205020404" pitchFamily="49" charset="0"/>
              </a:rPr>
              <a:t>center, </a:t>
            </a:r>
            <a:r>
              <a:rPr lang="en-US" altLang="en-US" dirty="0" err="1">
                <a:latin typeface="Courier New" panose="02070309020205020404" pitchFamily="49" charset="0"/>
              </a:rPr>
              <a:t>flushleft</a:t>
            </a:r>
            <a:r>
              <a:rPr lang="en-US" altLang="en-US" dirty="0">
                <a:latin typeface="Courier New" panose="02070309020205020404" pitchFamily="49" charset="0"/>
              </a:rPr>
              <a:t>, </a:t>
            </a:r>
            <a:r>
              <a:rPr lang="en-US" altLang="en-US" dirty="0" err="1">
                <a:latin typeface="Courier New" panose="02070309020205020404" pitchFamily="49" charset="0"/>
              </a:rPr>
              <a:t>flushright</a:t>
            </a:r>
            <a:endParaRPr lang="en-US" altLang="en-US" dirty="0">
              <a:latin typeface="Courier New" panose="02070309020205020404" pitchFamily="49" charset="0"/>
            </a:endParaRPr>
          </a:p>
          <a:p>
            <a:r>
              <a:rPr lang="mn-MN" altLang="en-US" dirty="0" smtClean="0"/>
              <a:t>Жишээ</a:t>
            </a:r>
            <a:endParaRPr lang="en-US" altLang="en-US" dirty="0"/>
          </a:p>
          <a:p>
            <a:pPr lvl="1"/>
            <a:r>
              <a:rPr lang="en-US" altLang="en-US" dirty="0">
                <a:latin typeface="Courier New" panose="02070309020205020404" pitchFamily="49" charset="0"/>
              </a:rPr>
              <a:t>\begin{</a:t>
            </a:r>
            <a:r>
              <a:rPr lang="en-US" altLang="en-US" dirty="0" err="1">
                <a:latin typeface="Courier New" panose="02070309020205020404" pitchFamily="49" charset="0"/>
              </a:rPr>
              <a:t>flushright</a:t>
            </a:r>
            <a:r>
              <a:rPr lang="en-US" altLang="en-US" dirty="0">
                <a:latin typeface="Courier New" panose="02070309020205020404" pitchFamily="49" charset="0"/>
              </a:rPr>
              <a:t>}</a:t>
            </a:r>
          </a:p>
          <a:p>
            <a:pPr lvl="1"/>
            <a:r>
              <a:rPr lang="en-US" altLang="en-US" dirty="0">
                <a:latin typeface="Courier New" panose="02070309020205020404" pitchFamily="49" charset="0"/>
              </a:rPr>
              <a:t>Right aligned</a:t>
            </a:r>
          </a:p>
          <a:p>
            <a:pPr lvl="1"/>
            <a:r>
              <a:rPr lang="en-US" altLang="en-US" dirty="0">
                <a:latin typeface="Courier New" panose="02070309020205020404" pitchFamily="49" charset="0"/>
              </a:rPr>
              <a:t>\end{</a:t>
            </a:r>
            <a:r>
              <a:rPr lang="en-US" altLang="en-US" dirty="0" err="1">
                <a:latin typeface="Courier New" panose="02070309020205020404" pitchFamily="49" charset="0"/>
              </a:rPr>
              <a:t>flushright</a:t>
            </a:r>
            <a:r>
              <a:rPr lang="en-US" altLang="en-US" dirty="0">
                <a:latin typeface="Courier New" panose="02070309020205020404" pitchFamily="49" charset="0"/>
              </a:rPr>
              <a:t>}</a:t>
            </a:r>
          </a:p>
          <a:p>
            <a:r>
              <a:rPr lang="mn-MN" altLang="en-US" dirty="0" smtClean="0"/>
              <a:t>Үр дүн</a:t>
            </a:r>
            <a:endParaRPr lang="en-US" altLang="en-US" dirty="0"/>
          </a:p>
          <a:p>
            <a:pPr algn="r">
              <a:buFont typeface="Monotype Sorts" pitchFamily="2" charset="2"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Right aligned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6781800" cy="1143000"/>
          </a:xfrm>
        </p:spPr>
        <p:txBody>
          <a:bodyPr/>
          <a:lstStyle/>
          <a:p>
            <a:r>
              <a:rPr lang="mn-MN" altLang="en-US" dirty="0" smtClean="0"/>
              <a:t>Фонтын хэмжээ</a:t>
            </a:r>
            <a:endParaRPr lang="en-US" altLang="en-US" dirty="0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altLang="en-US" sz="1400"/>
              <a:t>\tiny</a:t>
            </a:r>
            <a:r>
              <a:rPr lang="en-US" altLang="en-US"/>
              <a:t> </a:t>
            </a:r>
            <a:r>
              <a:rPr lang="en-US" altLang="en-US" sz="1600"/>
              <a:t>\scriptsize </a:t>
            </a:r>
            <a:r>
              <a:rPr lang="en-US" altLang="en-US" sz="1800"/>
              <a:t>\footnotesize</a:t>
            </a:r>
          </a:p>
          <a:p>
            <a:pPr>
              <a:buFont typeface="Monotype Sorts" pitchFamily="2" charset="2"/>
              <a:buNone/>
            </a:pPr>
            <a:r>
              <a:rPr lang="en-US" altLang="en-US" sz="1800"/>
              <a:t> </a:t>
            </a:r>
            <a:r>
              <a:rPr lang="en-US" altLang="en-US" sz="2000"/>
              <a:t>\small</a:t>
            </a:r>
            <a:r>
              <a:rPr lang="en-US" altLang="en-US"/>
              <a:t> </a:t>
            </a:r>
            <a:r>
              <a:rPr lang="en-US" altLang="en-US" sz="2400"/>
              <a:t>\normalsize</a:t>
            </a:r>
            <a:r>
              <a:rPr lang="en-US" altLang="en-US"/>
              <a:t> </a:t>
            </a:r>
          </a:p>
          <a:p>
            <a:pPr>
              <a:buFont typeface="Monotype Sorts" pitchFamily="2" charset="2"/>
              <a:buNone/>
            </a:pPr>
            <a:r>
              <a:rPr lang="en-US" altLang="en-US" sz="2800"/>
              <a:t>\large</a:t>
            </a:r>
            <a:r>
              <a:rPr lang="en-US" altLang="en-US"/>
              <a:t> \Large </a:t>
            </a:r>
          </a:p>
          <a:p>
            <a:pPr>
              <a:buFont typeface="Monotype Sorts" pitchFamily="2" charset="2"/>
              <a:buNone/>
            </a:pPr>
            <a:r>
              <a:rPr lang="en-US" altLang="en-US" sz="3600"/>
              <a:t>\LARGE</a:t>
            </a:r>
            <a:r>
              <a:rPr lang="en-US" altLang="en-US"/>
              <a:t> </a:t>
            </a:r>
            <a:r>
              <a:rPr lang="en-US" altLang="en-US" sz="4000"/>
              <a:t>\huge</a:t>
            </a:r>
          </a:p>
          <a:p>
            <a:pPr>
              <a:buFont typeface="Monotype Sorts" pitchFamily="2" charset="2"/>
              <a:buNone/>
            </a:pPr>
            <a:r>
              <a:rPr lang="en-US" altLang="en-US" sz="4400"/>
              <a:t>\Huge</a:t>
            </a:r>
            <a:endParaRPr lang="en-US" alt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Latex </a:t>
            </a:r>
            <a:r>
              <a:rPr lang="mn-MN" altLang="en-US" dirty="0" smtClean="0"/>
              <a:t>баримтын жишээ</a:t>
            </a:r>
            <a:endParaRPr lang="en-US" altLang="en-US" dirty="0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\documentclass{article}</a:t>
            </a:r>
          </a:p>
          <a:p>
            <a:pPr>
              <a:buFont typeface="Monotype Sorts" pitchFamily="2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\title{Simple Example}</a:t>
            </a:r>
          </a:p>
          <a:p>
            <a:pPr>
              <a:buFont typeface="Monotype Sorts" pitchFamily="2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\author{Andrei Gurtov}</a:t>
            </a:r>
          </a:p>
          <a:p>
            <a:pPr>
              <a:buFont typeface="Monotype Sorts" pitchFamily="2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\date{March 2000}</a:t>
            </a:r>
          </a:p>
          <a:p>
            <a:pPr>
              <a:buFont typeface="Monotype Sorts" pitchFamily="2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\begin{document}</a:t>
            </a:r>
          </a:p>
          <a:p>
            <a:pPr>
              <a:buFont typeface="Monotype Sorts" pitchFamily="2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\maketitle</a:t>
            </a:r>
          </a:p>
          <a:p>
            <a:pPr>
              <a:buFont typeface="Monotype Sorts" pitchFamily="2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Hello world!</a:t>
            </a:r>
          </a:p>
          <a:p>
            <a:pPr>
              <a:buFont typeface="Monotype Sorts" pitchFamily="2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\end{document}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>
            <p:ph type="title"/>
          </p:nvPr>
        </p:nvSpPr>
        <p:spPr>
          <a:xfrm>
            <a:off x="2819400" y="1027113"/>
            <a:ext cx="6096000" cy="1143000"/>
          </a:xfrm>
          <a:noFill/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r>
              <a:rPr lang="mn-MN" altLang="en-US" dirty="0" smtClean="0"/>
              <a:t>Хүснэгт</a:t>
            </a:r>
            <a:endParaRPr lang="en-US" altLang="en-US" dirty="0"/>
          </a:p>
        </p:txBody>
      </p:sp>
      <p:sp>
        <p:nvSpPr>
          <p:cNvPr id="11267" name="Rectangle 3"/>
          <p:cNvSpPr>
            <a:spLocks noChangeArrowheads="1"/>
          </p:cNvSpPr>
          <p:nvPr>
            <p:ph type="body" idx="1"/>
          </p:nvPr>
        </p:nvSpPr>
        <p:spPr>
          <a:noFill/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r>
              <a:rPr lang="mn-MN" altLang="en-US" dirty="0" smtClean="0"/>
              <a:t>Багана</a:t>
            </a:r>
            <a:endParaRPr lang="en-US" altLang="en-US" dirty="0"/>
          </a:p>
          <a:p>
            <a:pPr lvl="1"/>
            <a:r>
              <a:rPr lang="en-US" altLang="en-US" sz="2400" dirty="0">
                <a:latin typeface="Courier New" panose="02070309020205020404" pitchFamily="49" charset="0"/>
              </a:rPr>
              <a:t>\begin{tabular}{|…|…|}</a:t>
            </a:r>
            <a:endParaRPr lang="en-US" altLang="en-US" sz="2400" dirty="0"/>
          </a:p>
          <a:p>
            <a:pPr lvl="1"/>
            <a:r>
              <a:rPr lang="en-US" altLang="en-US" sz="2400" dirty="0">
                <a:latin typeface="Courier New" panose="02070309020205020404" pitchFamily="49" charset="0"/>
              </a:rPr>
              <a:t>\end{tabular}</a:t>
            </a:r>
            <a:endParaRPr lang="en-US" altLang="en-US" dirty="0"/>
          </a:p>
          <a:p>
            <a:r>
              <a:rPr lang="mn-MN" altLang="en-US" dirty="0" smtClean="0"/>
              <a:t>Мөр</a:t>
            </a:r>
            <a:endParaRPr lang="en-US" altLang="en-US" dirty="0"/>
          </a:p>
          <a:p>
            <a:pPr lvl="1"/>
            <a:r>
              <a:rPr lang="en-US" altLang="en-US" sz="2400" dirty="0">
                <a:latin typeface="Courier New" panose="02070309020205020404" pitchFamily="49" charset="0"/>
              </a:rPr>
              <a:t>&amp;</a:t>
            </a:r>
            <a:r>
              <a:rPr lang="en-US" altLang="en-US" sz="2400" dirty="0"/>
              <a:t> - </a:t>
            </a:r>
            <a:r>
              <a:rPr lang="mn-MN" altLang="en-US" sz="2400" dirty="0" smtClean="0"/>
              <a:t>Баганыг тусгаарлах</a:t>
            </a:r>
            <a:endParaRPr lang="en-US" altLang="en-US" sz="2400" dirty="0"/>
          </a:p>
          <a:p>
            <a:pPr lvl="1"/>
            <a:r>
              <a:rPr lang="en-US" altLang="en-US" sz="2400" dirty="0">
                <a:latin typeface="Courier New" panose="02070309020205020404" pitchFamily="49" charset="0"/>
              </a:rPr>
              <a:t>\\</a:t>
            </a:r>
            <a:r>
              <a:rPr lang="en-US" altLang="en-US" sz="2400" dirty="0"/>
              <a:t> - </a:t>
            </a:r>
            <a:r>
              <a:rPr lang="mn-MN" altLang="en-US" sz="2400" dirty="0" smtClean="0"/>
              <a:t>Мөрийн төгсгөл</a:t>
            </a:r>
            <a:endParaRPr lang="en-US" altLang="en-US" sz="2400" dirty="0"/>
          </a:p>
          <a:p>
            <a:pPr lvl="1"/>
            <a:r>
              <a:rPr lang="en-US" altLang="en-US" sz="2400" dirty="0">
                <a:latin typeface="Courier New" panose="02070309020205020404" pitchFamily="49" charset="0"/>
              </a:rPr>
              <a:t>\</a:t>
            </a:r>
            <a:r>
              <a:rPr lang="en-US" altLang="en-US" sz="2400" dirty="0" err="1">
                <a:latin typeface="Courier New" panose="02070309020205020404" pitchFamily="49" charset="0"/>
              </a:rPr>
              <a:t>hline</a:t>
            </a:r>
            <a:r>
              <a:rPr lang="en-US" altLang="en-US" sz="2400" dirty="0"/>
              <a:t> </a:t>
            </a:r>
            <a:r>
              <a:rPr lang="en-US" altLang="en-US" sz="2400" dirty="0" smtClean="0"/>
              <a:t>– </a:t>
            </a:r>
            <a:r>
              <a:rPr lang="mn-MN" altLang="en-US" sz="2400" dirty="0" smtClean="0"/>
              <a:t>Мөрийн доогуур зураас</a:t>
            </a:r>
            <a:endParaRPr lang="en-US" altLang="en-US" sz="2400" dirty="0"/>
          </a:p>
          <a:p>
            <a:pPr lvl="1"/>
            <a:r>
              <a:rPr lang="mn-MN" altLang="en-US" sz="2400" dirty="0" smtClean="0"/>
              <a:t>Жишээ:</a:t>
            </a:r>
            <a:r>
              <a:rPr lang="en-US" altLang="en-US" sz="2400" dirty="0" smtClean="0"/>
              <a:t> </a:t>
            </a:r>
            <a:r>
              <a:rPr lang="en-US" altLang="en-US" sz="2400" dirty="0">
                <a:latin typeface="Courier New" panose="02070309020205020404" pitchFamily="49" charset="0"/>
              </a:rPr>
              <a:t>123123 &amp; 34.00\\ \</a:t>
            </a:r>
            <a:r>
              <a:rPr lang="en-US" altLang="en-US" sz="2400" dirty="0" err="1">
                <a:latin typeface="Courier New" panose="02070309020205020404" pitchFamily="49" charset="0"/>
              </a:rPr>
              <a:t>hline</a:t>
            </a:r>
            <a:endParaRPr lang="en-US" altLang="en-US" i="1" dirty="0"/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3505200" y="1981200"/>
            <a:ext cx="2590800" cy="381000"/>
          </a:xfrm>
          <a:prstGeom prst="rect">
            <a:avLst/>
          </a:prstGeom>
          <a:solidFill>
            <a:srgbClr val="0099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0" lang="mn-MN" altLang="en-US" dirty="0" smtClean="0"/>
              <a:t>Хоёр багана</a:t>
            </a:r>
            <a:endParaRPr kumimoji="0" lang="en-US" altLang="en-US" dirty="0"/>
          </a:p>
        </p:txBody>
      </p:sp>
      <p:sp>
        <p:nvSpPr>
          <p:cNvPr id="11273" name="Rectangle 9"/>
          <p:cNvSpPr>
            <a:spLocks noChangeArrowheads="1"/>
          </p:cNvSpPr>
          <p:nvPr/>
        </p:nvSpPr>
        <p:spPr bwMode="auto">
          <a:xfrm>
            <a:off x="6477000" y="2362200"/>
            <a:ext cx="2438400" cy="2286000"/>
          </a:xfrm>
          <a:prstGeom prst="rect">
            <a:avLst/>
          </a:prstGeom>
          <a:solidFill>
            <a:srgbClr val="0099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kumimoji="0" lang="en-US" altLang="en-US" sz="1800" dirty="0"/>
              <a:t>l = </a:t>
            </a:r>
            <a:r>
              <a:rPr kumimoji="0" lang="mn-MN" altLang="en-US" sz="1800" dirty="0" smtClean="0"/>
              <a:t>зүүн</a:t>
            </a:r>
            <a:endParaRPr kumimoji="0" lang="en-US" altLang="en-US" sz="1800" dirty="0"/>
          </a:p>
          <a:p>
            <a:r>
              <a:rPr kumimoji="0" lang="en-US" altLang="en-US" sz="1800" dirty="0"/>
              <a:t>r = </a:t>
            </a:r>
            <a:r>
              <a:rPr kumimoji="0" lang="mn-MN" altLang="en-US" sz="1800" dirty="0" smtClean="0"/>
              <a:t>баруун</a:t>
            </a:r>
            <a:endParaRPr kumimoji="0" lang="en-US" altLang="en-US" sz="1800" dirty="0"/>
          </a:p>
          <a:p>
            <a:r>
              <a:rPr kumimoji="0" lang="en-US" altLang="en-US" sz="1800" dirty="0"/>
              <a:t>p = </a:t>
            </a:r>
            <a:r>
              <a:rPr kumimoji="0" lang="mn-MN" altLang="en-US" sz="1800" dirty="0" smtClean="0"/>
              <a:t>хэмжээ</a:t>
            </a:r>
            <a:r>
              <a:rPr kumimoji="0" lang="en-US" altLang="en-US" sz="1800" dirty="0" smtClean="0"/>
              <a:t> </a:t>
            </a:r>
            <a:endParaRPr kumimoji="0" lang="en-US" altLang="en-US" sz="1800" dirty="0"/>
          </a:p>
          <a:p>
            <a:r>
              <a:rPr kumimoji="0" lang="en-US" altLang="en-US" sz="1800" dirty="0"/>
              <a:t>      </a:t>
            </a:r>
            <a:r>
              <a:rPr kumimoji="0" lang="mn-MN" altLang="en-US" sz="1800" dirty="0" smtClean="0"/>
              <a:t>жишээ:</a:t>
            </a:r>
            <a:r>
              <a:rPr kumimoji="0" lang="en-US" altLang="en-US" sz="1800" dirty="0" smtClean="0"/>
              <a:t> </a:t>
            </a:r>
            <a:r>
              <a:rPr kumimoji="0" lang="en-US" altLang="en-US" sz="1800" dirty="0"/>
              <a:t>p{4.7cm}</a:t>
            </a:r>
          </a:p>
          <a:p>
            <a:r>
              <a:rPr kumimoji="0" lang="en-US" altLang="en-US" sz="1800" dirty="0"/>
              <a:t>c = </a:t>
            </a:r>
            <a:r>
              <a:rPr kumimoji="0" lang="mn-MN" altLang="en-US" sz="1800" dirty="0" smtClean="0"/>
              <a:t>голлох</a:t>
            </a:r>
            <a:endParaRPr kumimoji="0" lang="en-US" altLang="en-US" sz="1800" dirty="0"/>
          </a:p>
        </p:txBody>
      </p:sp>
      <p:sp>
        <p:nvSpPr>
          <p:cNvPr id="11275" name="Line 11"/>
          <p:cNvSpPr>
            <a:spLocks noChangeShapeType="1"/>
          </p:cNvSpPr>
          <p:nvPr/>
        </p:nvSpPr>
        <p:spPr bwMode="auto">
          <a:xfrm flipH="1" flipV="1">
            <a:off x="5181600" y="2971800"/>
            <a:ext cx="1295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7" name="Line 13"/>
          <p:cNvSpPr>
            <a:spLocks noChangeShapeType="1"/>
          </p:cNvSpPr>
          <p:nvPr/>
        </p:nvSpPr>
        <p:spPr bwMode="auto">
          <a:xfrm flipH="1">
            <a:off x="5105400" y="2362200"/>
            <a:ext cx="381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8" name="Line 14"/>
          <p:cNvSpPr>
            <a:spLocks noChangeShapeType="1"/>
          </p:cNvSpPr>
          <p:nvPr/>
        </p:nvSpPr>
        <p:spPr bwMode="auto">
          <a:xfrm>
            <a:off x="4724400" y="23622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>
            <p:ph type="title"/>
          </p:nvPr>
        </p:nvSpPr>
        <p:spPr>
          <a:xfrm>
            <a:off x="152400" y="609600"/>
            <a:ext cx="6096000" cy="1143000"/>
          </a:xfrm>
          <a:noFill/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r>
              <a:rPr lang="mn-MN" altLang="en-US" dirty="0" smtClean="0"/>
              <a:t>Удиртгал</a:t>
            </a:r>
            <a:endParaRPr lang="en-US" altLang="en-US" dirty="0"/>
          </a:p>
        </p:txBody>
      </p:sp>
      <p:sp>
        <p:nvSpPr>
          <p:cNvPr id="5123" name="Rectangle 3"/>
          <p:cNvSpPr>
            <a:spLocks noChangeArrowheads="1"/>
          </p:cNvSpPr>
          <p:nvPr>
            <p:ph type="body" idx="1"/>
          </p:nvPr>
        </p:nvSpPr>
        <p:spPr>
          <a:noFill/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r>
              <a:rPr lang="mn-MN" altLang="en-US" dirty="0" smtClean="0"/>
              <a:t>Ерөнхийдөө</a:t>
            </a:r>
            <a:r>
              <a:rPr lang="en-US" altLang="en-US" dirty="0" smtClean="0"/>
              <a:t> HTML</a:t>
            </a:r>
            <a:r>
              <a:rPr lang="en-US" altLang="en-US" dirty="0"/>
              <a:t>, </a:t>
            </a:r>
            <a:r>
              <a:rPr lang="en-US" altLang="en-US" dirty="0" smtClean="0"/>
              <a:t>XML</a:t>
            </a:r>
            <a:r>
              <a:rPr lang="mn-MN" altLang="en-US" dirty="0" smtClean="0"/>
              <a:t>,</a:t>
            </a:r>
            <a:r>
              <a:rPr lang="en-US" altLang="en-US" dirty="0" smtClean="0"/>
              <a:t> RTF</a:t>
            </a:r>
            <a:r>
              <a:rPr lang="mn-MN" altLang="en-US" dirty="0" smtClean="0"/>
              <a:t> шиг “тэмдэглэгээт хэл”</a:t>
            </a:r>
            <a:endParaRPr lang="en-US" altLang="en-US" dirty="0"/>
          </a:p>
          <a:p>
            <a:r>
              <a:rPr lang="en-US" altLang="en-US" dirty="0" err="1" smtClean="0"/>
              <a:t>TeX</a:t>
            </a:r>
            <a:r>
              <a:rPr lang="en-US" altLang="en-US" dirty="0" smtClean="0"/>
              <a:t> </a:t>
            </a:r>
            <a:r>
              <a:rPr lang="mn-MN" altLang="en-US" dirty="0" smtClean="0"/>
              <a:t>системийн өргөтгөл</a:t>
            </a:r>
            <a:r>
              <a:rPr lang="en-US" altLang="en-US" dirty="0" smtClean="0"/>
              <a:t> </a:t>
            </a:r>
            <a:endParaRPr lang="en-US" altLang="en-US" dirty="0"/>
          </a:p>
          <a:p>
            <a:r>
              <a:rPr lang="en-US" altLang="en-US" dirty="0" err="1"/>
              <a:t>TeX</a:t>
            </a:r>
            <a:r>
              <a:rPr lang="en-US" altLang="en-US" dirty="0"/>
              <a:t> </a:t>
            </a:r>
            <a:r>
              <a:rPr lang="mn-MN" altLang="en-US" dirty="0" smtClean="0"/>
              <a:t>–г 1970-д онд</a:t>
            </a:r>
            <a:r>
              <a:rPr lang="en-US" altLang="en-US" dirty="0" smtClean="0"/>
              <a:t> </a:t>
            </a:r>
            <a:r>
              <a:rPr lang="mn-MN" altLang="en-US" dirty="0" smtClean="0"/>
              <a:t>Доналд Кнут бичсэн</a:t>
            </a:r>
            <a:endParaRPr lang="en-US" altLang="en-US" dirty="0"/>
          </a:p>
        </p:txBody>
      </p:sp>
    </p:spTree>
  </p:cSld>
  <p:clrMapOvr>
    <a:masterClrMapping/>
  </p:clrMapOvr>
  <p:transition>
    <p:cut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mn-MN" altLang="en-US" dirty="0" smtClean="0"/>
              <a:t>Хүснэгтийн жишээ</a:t>
            </a:r>
            <a:endParaRPr lang="en-US" altLang="en-US" dirty="0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altLang="en-US" sz="2400">
                <a:latin typeface="Courier New" panose="02070309020205020404" pitchFamily="49" charset="0"/>
              </a:rPr>
              <a:t>\begin{tabular}{|l|r|c|} \hline</a:t>
            </a:r>
          </a:p>
          <a:p>
            <a:pPr>
              <a:buFont typeface="Monotype Sorts" pitchFamily="2" charset="2"/>
              <a:buNone/>
            </a:pPr>
            <a:r>
              <a:rPr lang="en-US" altLang="en-US" sz="2400">
                <a:latin typeface="Courier New" panose="02070309020205020404" pitchFamily="49" charset="0"/>
              </a:rPr>
              <a:t>Date &amp; Price &amp; Size \\ \hline</a:t>
            </a:r>
          </a:p>
          <a:p>
            <a:pPr>
              <a:buFont typeface="Monotype Sorts" pitchFamily="2" charset="2"/>
              <a:buNone/>
            </a:pPr>
            <a:r>
              <a:rPr lang="en-US" altLang="en-US" sz="2400">
                <a:latin typeface="Courier New" panose="02070309020205020404" pitchFamily="49" charset="0"/>
              </a:rPr>
              <a:t>Yesterday &amp; 5 &amp; big \\ \hline</a:t>
            </a:r>
          </a:p>
          <a:p>
            <a:pPr>
              <a:buFont typeface="Monotype Sorts" pitchFamily="2" charset="2"/>
              <a:buNone/>
            </a:pPr>
            <a:r>
              <a:rPr lang="en-US" altLang="en-US" sz="2400">
                <a:latin typeface="Courier New" panose="02070309020205020404" pitchFamily="49" charset="0"/>
              </a:rPr>
              <a:t>Today &amp; 3 &amp; small \\ \hline</a:t>
            </a:r>
          </a:p>
          <a:p>
            <a:pPr>
              <a:buFont typeface="Monotype Sorts" pitchFamily="2" charset="2"/>
              <a:buNone/>
            </a:pPr>
            <a:r>
              <a:rPr lang="en-US" altLang="en-US" sz="2400">
                <a:latin typeface="Courier New" panose="02070309020205020404" pitchFamily="49" charset="0"/>
              </a:rPr>
              <a:t>\end{tabular}</a:t>
            </a:r>
          </a:p>
        </p:txBody>
      </p:sp>
      <p:graphicFrame>
        <p:nvGraphicFramePr>
          <p:cNvPr id="4506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4773039"/>
              </p:ext>
            </p:extLst>
          </p:nvPr>
        </p:nvGraphicFramePr>
        <p:xfrm>
          <a:off x="2630116" y="4343400"/>
          <a:ext cx="6496050" cy="281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65" name="Document" r:id="rId3" imgW="5330160" imgH="2602440" progId="Word.Document.8">
                  <p:embed/>
                </p:oleObj>
              </mc:Choice>
              <mc:Fallback>
                <p:oleObj name="Document" r:id="rId3" imgW="5330160" imgH="2602440" progId="Word.Documen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0116" y="4343400"/>
                        <a:ext cx="6496050" cy="281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874679" y="838200"/>
            <a:ext cx="5562600" cy="762000"/>
          </a:xfrm>
        </p:spPr>
        <p:txBody>
          <a:bodyPr/>
          <a:lstStyle/>
          <a:p>
            <a:r>
              <a:rPr lang="mn-MN" altLang="en-US" dirty="0" smtClean="0"/>
              <a:t>Хөвөгч элемент</a:t>
            </a:r>
            <a:endParaRPr lang="en-US" altLang="en-US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mn-MN" altLang="en-US" sz="2800" dirty="0" smtClean="0"/>
              <a:t>Хүснэгт, зураг зэрэг элемент хуудас алгасаж хөвөж болно</a:t>
            </a:r>
            <a:r>
              <a:rPr lang="en-US" altLang="en-US" sz="2800" dirty="0" smtClean="0"/>
              <a:t>.</a:t>
            </a:r>
            <a:endParaRPr lang="en-US" altLang="en-US" sz="2800" dirty="0"/>
          </a:p>
          <a:p>
            <a:pPr lvl="1">
              <a:buFontTx/>
              <a:buNone/>
            </a:pPr>
            <a:endParaRPr lang="en-US" altLang="en-US" sz="2400" dirty="0">
              <a:latin typeface="Courier New" panose="02070309020205020404" pitchFamily="49" charset="0"/>
            </a:endParaRPr>
          </a:p>
          <a:p>
            <a:pPr lvl="1">
              <a:buFontTx/>
              <a:buNone/>
            </a:pPr>
            <a:r>
              <a:rPr lang="en-US" altLang="en-US" sz="2400" dirty="0">
                <a:latin typeface="Courier New" panose="02070309020205020404" pitchFamily="49" charset="0"/>
              </a:rPr>
              <a:t>\begin{figure}[</a:t>
            </a:r>
            <a:r>
              <a:rPr lang="en-US" altLang="en-US" sz="2400" i="1" dirty="0">
                <a:latin typeface="Courier New" panose="02070309020205020404" pitchFamily="49" charset="0"/>
              </a:rPr>
              <a:t>options</a:t>
            </a:r>
            <a:r>
              <a:rPr lang="en-US" altLang="en-US" sz="2400" dirty="0">
                <a:latin typeface="Courier New" panose="02070309020205020404" pitchFamily="49" charset="0"/>
              </a:rPr>
              <a:t>]</a:t>
            </a:r>
          </a:p>
          <a:p>
            <a:pPr lvl="1">
              <a:buFontTx/>
              <a:buNone/>
            </a:pPr>
            <a:r>
              <a:rPr lang="en-US" altLang="en-US" sz="2400" dirty="0">
                <a:latin typeface="Courier New" panose="02070309020205020404" pitchFamily="49" charset="0"/>
              </a:rPr>
              <a:t>\begin{table}[</a:t>
            </a:r>
            <a:r>
              <a:rPr lang="en-US" altLang="en-US" sz="2400" i="1" dirty="0">
                <a:latin typeface="Courier New" panose="02070309020205020404" pitchFamily="49" charset="0"/>
              </a:rPr>
              <a:t>options</a:t>
            </a:r>
            <a:r>
              <a:rPr lang="en-US" altLang="en-US" sz="2400" dirty="0">
                <a:latin typeface="Courier New" panose="02070309020205020404" pitchFamily="49" charset="0"/>
              </a:rPr>
              <a:t>]</a:t>
            </a:r>
          </a:p>
          <a:p>
            <a:pPr lvl="1">
              <a:buFontTx/>
              <a:buNone/>
            </a:pPr>
            <a:endParaRPr lang="en-US" altLang="en-US" sz="2400" dirty="0"/>
          </a:p>
          <a:p>
            <a:pPr lvl="1">
              <a:buFontTx/>
              <a:buNone/>
            </a:pPr>
            <a:endParaRPr lang="en-US" altLang="en-US" sz="2400" dirty="0"/>
          </a:p>
          <a:p>
            <a:pPr lvl="1">
              <a:buFontTx/>
              <a:buNone/>
            </a:pPr>
            <a:endParaRPr lang="en-US" altLang="en-US" sz="2400" dirty="0"/>
          </a:p>
          <a:p>
            <a:r>
              <a:rPr lang="mn-MN" altLang="en-US" sz="2800" dirty="0" smtClean="0"/>
              <a:t>Хүснэгт болон зургийн жагсаалтад орно</a:t>
            </a:r>
            <a:r>
              <a:rPr lang="en-US" altLang="en-US" sz="2800" dirty="0" smtClean="0"/>
              <a:t>.</a:t>
            </a:r>
            <a:endParaRPr lang="en-US" altLang="en-US" dirty="0"/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4648200" y="4191000"/>
            <a:ext cx="3581400" cy="1143000"/>
          </a:xfrm>
          <a:prstGeom prst="rect">
            <a:avLst/>
          </a:prstGeom>
          <a:solidFill>
            <a:srgbClr val="0099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kumimoji="0" lang="en-US" altLang="en-US" sz="2000" u="sng" dirty="0"/>
              <a:t>Options </a:t>
            </a:r>
            <a:r>
              <a:rPr kumimoji="0" lang="en-US" altLang="en-US" sz="2000" u="sng" dirty="0" smtClean="0"/>
              <a:t>(</a:t>
            </a:r>
            <a:r>
              <a:rPr kumimoji="0" lang="mn-MN" altLang="en-US" sz="2000" u="sng" dirty="0" smtClean="0"/>
              <a:t>зөвлөмж</a:t>
            </a:r>
            <a:r>
              <a:rPr kumimoji="0" lang="en-US" altLang="en-US" sz="2000" u="sng" dirty="0" smtClean="0"/>
              <a:t>)</a:t>
            </a:r>
            <a:endParaRPr kumimoji="0" lang="en-US" altLang="en-US" sz="2000" dirty="0"/>
          </a:p>
          <a:p>
            <a:r>
              <a:rPr kumimoji="0" lang="en-US" altLang="en-US" sz="2000" dirty="0"/>
              <a:t>h = </a:t>
            </a:r>
            <a:r>
              <a:rPr kumimoji="0" lang="mn-MN" altLang="en-US" sz="2000" dirty="0" smtClean="0"/>
              <a:t>энд</a:t>
            </a:r>
            <a:endParaRPr kumimoji="0" lang="en-US" altLang="en-US" sz="2000" dirty="0"/>
          </a:p>
          <a:p>
            <a:r>
              <a:rPr kumimoji="0" lang="en-US" altLang="en-US" sz="2000" dirty="0"/>
              <a:t>t = </a:t>
            </a:r>
            <a:r>
              <a:rPr kumimoji="0" lang="mn-MN" altLang="en-US" sz="2000" dirty="0" smtClean="0"/>
              <a:t>хуудасны эхэнд</a:t>
            </a:r>
            <a:endParaRPr kumimoji="0" lang="en-US" altLang="en-US" sz="2000" dirty="0"/>
          </a:p>
          <a:p>
            <a:r>
              <a:rPr kumimoji="0" lang="en-US" altLang="en-US" sz="2000" dirty="0"/>
              <a:t>b = </a:t>
            </a:r>
            <a:r>
              <a:rPr kumimoji="0" lang="mn-MN" altLang="en-US" sz="2000" dirty="0" smtClean="0"/>
              <a:t>хуудасны төгсгөлт</a:t>
            </a:r>
            <a:endParaRPr kumimoji="0" lang="en-US" alt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mn-MN" altLang="en-US" dirty="0" smtClean="0"/>
              <a:t>Хөвөгч зургийн жишээ</a:t>
            </a:r>
            <a:endParaRPr lang="en-US" altLang="en-US" dirty="0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\begin{figure}[ht]</a:t>
            </a:r>
          </a:p>
          <a:p>
            <a:r>
              <a:rPr lang="en-US" altLang="en-US"/>
              <a:t>\centering\epsfig{file=uni.ps, width=5cm}</a:t>
            </a:r>
          </a:p>
          <a:p>
            <a:r>
              <a:rPr lang="en-US" altLang="en-US"/>
              <a:t>\caption{University of Helsinki}</a:t>
            </a:r>
          </a:p>
          <a:p>
            <a:r>
              <a:rPr lang="en-US" altLang="en-US"/>
              <a:t>\label{uni}</a:t>
            </a:r>
          </a:p>
          <a:p>
            <a:r>
              <a:rPr lang="en-US" altLang="en-US"/>
              <a:t>\end{figure}</a:t>
            </a:r>
          </a:p>
        </p:txBody>
      </p:sp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4572000" y="4724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kumimoji="0" lang="en-US" altLang="en-US"/>
          </a:p>
        </p:txBody>
      </p:sp>
      <p:sp>
        <p:nvSpPr>
          <p:cNvPr id="47109" name="AutoShape 5"/>
          <p:cNvSpPr>
            <a:spLocks/>
          </p:cNvSpPr>
          <p:nvPr/>
        </p:nvSpPr>
        <p:spPr bwMode="auto">
          <a:xfrm>
            <a:off x="4953000" y="4572000"/>
            <a:ext cx="2438400" cy="831850"/>
          </a:xfrm>
          <a:prstGeom prst="borderCallout2">
            <a:avLst>
              <a:gd name="adj1" fmla="val 13741"/>
              <a:gd name="adj2" fmla="val -3125"/>
              <a:gd name="adj3" fmla="val 13741"/>
              <a:gd name="adj4" fmla="val -38736"/>
              <a:gd name="adj5" fmla="val -1528"/>
              <a:gd name="adj6" fmla="val -7578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kumimoji="0" lang="en-US" altLang="en-US"/>
              <a:t>Figure~\ref{uni} shows...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>
            <p:ph type="title"/>
          </p:nvPr>
        </p:nvSpPr>
        <p:spPr>
          <a:xfrm>
            <a:off x="228600" y="609600"/>
            <a:ext cx="5410200" cy="1143000"/>
          </a:xfrm>
          <a:noFill/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r>
              <a:rPr lang="mn-MN" altLang="en-US" dirty="0" smtClean="0"/>
              <a:t>Зураг</a:t>
            </a:r>
            <a:r>
              <a:rPr lang="en-US" altLang="en-US" dirty="0" smtClean="0"/>
              <a:t> </a:t>
            </a:r>
            <a:endParaRPr lang="en-US" altLang="en-US" dirty="0"/>
          </a:p>
        </p:txBody>
      </p:sp>
      <p:sp>
        <p:nvSpPr>
          <p:cNvPr id="12291" name="Rectangle 3"/>
          <p:cNvSpPr>
            <a:spLocks noChangeArrowheads="1"/>
          </p:cNvSpPr>
          <p:nvPr>
            <p:ph type="body" idx="1"/>
          </p:nvPr>
        </p:nvSpPr>
        <p:spPr>
          <a:noFill/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r>
              <a:rPr lang="en-US" altLang="en-US" sz="2800" dirty="0" err="1" smtClean="0"/>
              <a:t>epsfig</a:t>
            </a:r>
            <a:r>
              <a:rPr lang="en-US" altLang="en-US" sz="2800" dirty="0" smtClean="0"/>
              <a:t> </a:t>
            </a:r>
            <a:r>
              <a:rPr lang="mn-MN" altLang="en-US" sz="2800" dirty="0" smtClean="0"/>
              <a:t>багцыг ашиглах</a:t>
            </a:r>
            <a:endParaRPr lang="en-US" altLang="en-US" sz="2800" dirty="0"/>
          </a:p>
          <a:p>
            <a:r>
              <a:rPr lang="en-US" altLang="en-US" sz="2400" dirty="0">
                <a:latin typeface="Courier New" panose="02070309020205020404" pitchFamily="49" charset="0"/>
              </a:rPr>
              <a:t>\</a:t>
            </a:r>
            <a:r>
              <a:rPr lang="en-US" altLang="en-US" sz="2400" dirty="0" err="1">
                <a:latin typeface="Courier New" panose="02070309020205020404" pitchFamily="49" charset="0"/>
              </a:rPr>
              <a:t>usepackage</a:t>
            </a:r>
            <a:r>
              <a:rPr lang="en-US" altLang="en-US" sz="2400" dirty="0">
                <a:latin typeface="Courier New" panose="02070309020205020404" pitchFamily="49" charset="0"/>
              </a:rPr>
              <a:t>{</a:t>
            </a:r>
            <a:r>
              <a:rPr lang="en-US" altLang="en-US" sz="2400" dirty="0" err="1">
                <a:latin typeface="Courier New" panose="02070309020205020404" pitchFamily="49" charset="0"/>
              </a:rPr>
              <a:t>epsfig</a:t>
            </a:r>
            <a:r>
              <a:rPr lang="en-US" altLang="en-US" sz="2400" dirty="0">
                <a:latin typeface="Courier New" panose="02070309020205020404" pitchFamily="49" charset="0"/>
              </a:rPr>
              <a:t>}</a:t>
            </a:r>
            <a:endParaRPr lang="en-US" altLang="en-US" sz="2800" dirty="0"/>
          </a:p>
          <a:p>
            <a:r>
              <a:rPr lang="mn-MN" altLang="en-US" sz="2800" dirty="0" smtClean="0"/>
              <a:t>Их биед зураг оруулах</a:t>
            </a:r>
            <a:endParaRPr lang="en-US" altLang="en-US" sz="2800" dirty="0"/>
          </a:p>
          <a:p>
            <a:r>
              <a:rPr lang="en-US" altLang="en-US" sz="2400" dirty="0">
                <a:latin typeface="Courier New" panose="02070309020205020404" pitchFamily="49" charset="0"/>
              </a:rPr>
              <a:t>\</a:t>
            </a:r>
            <a:r>
              <a:rPr lang="en-US" altLang="en-US" sz="2400" dirty="0" err="1">
                <a:latin typeface="Courier New" panose="02070309020205020404" pitchFamily="49" charset="0"/>
              </a:rPr>
              <a:t>epsfig</a:t>
            </a:r>
            <a:r>
              <a:rPr lang="en-US" altLang="en-US" sz="2400" dirty="0">
                <a:latin typeface="Courier New" panose="02070309020205020404" pitchFamily="49" charset="0"/>
              </a:rPr>
              <a:t>{file=</a:t>
            </a:r>
            <a:r>
              <a:rPr lang="en-US" altLang="en-US" sz="2400" dirty="0" err="1">
                <a:latin typeface="Courier New" panose="02070309020205020404" pitchFamily="49" charset="0"/>
              </a:rPr>
              <a:t>filename.eps</a:t>
            </a:r>
            <a:r>
              <a:rPr lang="en-US" altLang="en-US" sz="2400" dirty="0">
                <a:latin typeface="Courier New" panose="02070309020205020404" pitchFamily="49" charset="0"/>
              </a:rPr>
              <a:t>, width=10cm, height=9cm, angle=90}</a:t>
            </a:r>
            <a:endParaRPr lang="en-US" altLang="en-US" sz="2800" dirty="0"/>
          </a:p>
          <a:p>
            <a:r>
              <a:rPr lang="en-US" altLang="en-US" sz="2800" dirty="0" smtClean="0"/>
              <a:t>EPS </a:t>
            </a:r>
            <a:r>
              <a:rPr lang="mn-MN" altLang="en-US" sz="2800" dirty="0" smtClean="0"/>
              <a:t>зургийг үүсгэхдээ</a:t>
            </a:r>
            <a:r>
              <a:rPr lang="en-US" altLang="en-US" sz="2800" dirty="0" smtClean="0"/>
              <a:t> xv</a:t>
            </a:r>
            <a:r>
              <a:rPr lang="mn-MN" altLang="en-US" sz="2800" dirty="0" smtClean="0"/>
              <a:t>, </a:t>
            </a:r>
            <a:r>
              <a:rPr lang="en-US" altLang="en-US" sz="2800" dirty="0" err="1" smtClean="0"/>
              <a:t>xfig</a:t>
            </a:r>
            <a:r>
              <a:rPr lang="mn-MN" altLang="en-US" sz="2800" dirty="0" smtClean="0"/>
              <a:t> –г ашиглаж болно</a:t>
            </a:r>
            <a:r>
              <a:rPr lang="en-US" altLang="en-US" sz="2800" dirty="0" smtClean="0"/>
              <a:t>.</a:t>
            </a:r>
            <a:endParaRPr lang="en-US" altLang="en-US" sz="2800" dirty="0"/>
          </a:p>
          <a:p>
            <a:r>
              <a:rPr lang="en-US" altLang="en-US" sz="2800" dirty="0"/>
              <a:t>MS Power </a:t>
            </a:r>
            <a:r>
              <a:rPr lang="en-US" altLang="en-US" sz="2800" dirty="0" smtClean="0"/>
              <a:t>Point</a:t>
            </a:r>
            <a:r>
              <a:rPr lang="mn-MN" altLang="en-US" sz="2800" dirty="0" smtClean="0"/>
              <a:t> -с</a:t>
            </a:r>
            <a:r>
              <a:rPr lang="en-US" altLang="en-US" sz="2800" dirty="0" smtClean="0"/>
              <a:t> </a:t>
            </a:r>
            <a:r>
              <a:rPr lang="en-US" altLang="en-US" sz="2800" dirty="0"/>
              <a:t>GIF </a:t>
            </a:r>
            <a:r>
              <a:rPr lang="mn-MN" altLang="en-US" sz="2800" dirty="0" smtClean="0"/>
              <a:t>гэж хадгалаад </a:t>
            </a:r>
            <a:r>
              <a:rPr lang="en-US" altLang="en-US" sz="2800" dirty="0" smtClean="0"/>
              <a:t>EPS</a:t>
            </a:r>
            <a:r>
              <a:rPr lang="mn-MN" altLang="en-US" sz="2800" dirty="0" smtClean="0"/>
              <a:t> –д хувиргаж болно</a:t>
            </a:r>
            <a:r>
              <a:rPr lang="en-US" altLang="en-US" sz="2800" dirty="0" smtClean="0"/>
              <a:t>.</a:t>
            </a:r>
            <a:endParaRPr lang="en-US" altLang="en-US" dirty="0"/>
          </a:p>
        </p:txBody>
      </p:sp>
    </p:spTree>
  </p:cSld>
  <p:clrMapOvr>
    <a:masterClrMapping/>
  </p:clrMapOvr>
  <p:transition>
    <p:cut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mn-MN" altLang="en-US" dirty="0" smtClean="0"/>
              <a:t>Ном зүйг гараар үүсгэх</a:t>
            </a:r>
            <a:endParaRPr lang="en-US" altLang="en-US" dirty="0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altLang="en-US"/>
              <a:t>\begin{thebibliography}{} </a:t>
            </a:r>
          </a:p>
          <a:p>
            <a:pPr>
              <a:buFont typeface="Monotype Sorts" pitchFamily="2" charset="2"/>
              <a:buNone/>
            </a:pPr>
            <a:r>
              <a:rPr lang="en-US" altLang="en-US"/>
              <a:t>\bibitem[Come95]{Come95} Comer,</a:t>
            </a:r>
          </a:p>
          <a:p>
            <a:pPr>
              <a:buFont typeface="Monotype Sorts" pitchFamily="2" charset="2"/>
              <a:buNone/>
            </a:pPr>
            <a:r>
              <a:rPr lang="en-US" altLang="en-US"/>
              <a:t>D. E., {\it Internetworking with TCP/IP:</a:t>
            </a:r>
          </a:p>
          <a:p>
            <a:pPr>
              <a:buFont typeface="Monotype Sorts" pitchFamily="2" charset="2"/>
              <a:buNone/>
            </a:pPr>
            <a:r>
              <a:rPr lang="en-US" altLang="en-US"/>
              <a:t>Principles, Protocols and Architecture},</a:t>
            </a:r>
          </a:p>
          <a:p>
            <a:pPr>
              <a:buFont typeface="Monotype Sorts" pitchFamily="2" charset="2"/>
              <a:buNone/>
            </a:pPr>
            <a:r>
              <a:rPr lang="en-US" altLang="en-US"/>
              <a:t>volume 1, 3rd edition. Prentice-Hall,</a:t>
            </a:r>
          </a:p>
          <a:p>
            <a:pPr>
              <a:buFont typeface="Monotype Sorts" pitchFamily="2" charset="2"/>
              <a:buNone/>
            </a:pPr>
            <a:r>
              <a:rPr lang="en-US" altLang="en-US"/>
              <a:t>1995.</a:t>
            </a:r>
          </a:p>
          <a:p>
            <a:pPr>
              <a:buFont typeface="Monotype Sorts" pitchFamily="2" charset="2"/>
              <a:buNone/>
            </a:pPr>
            <a:r>
              <a:rPr lang="en-US" altLang="en-US"/>
              <a:t>\end{thebibliography} 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mn-MN" altLang="en-US" dirty="0" smtClean="0"/>
              <a:t>Ном зүйг </a:t>
            </a:r>
            <a:r>
              <a:rPr lang="en-US" altLang="en-US" dirty="0" err="1" smtClean="0"/>
              <a:t>Bibtex</a:t>
            </a:r>
            <a:r>
              <a:rPr lang="mn-MN" altLang="en-US" dirty="0" smtClean="0"/>
              <a:t> –р үүсгэх</a:t>
            </a:r>
            <a:endParaRPr lang="en-US" altLang="en-US" dirty="0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mn-MN" altLang="en-US" dirty="0" smtClean="0"/>
              <a:t>Ном зүйн мэдээллийг</a:t>
            </a:r>
            <a:r>
              <a:rPr lang="en-US" altLang="en-US" dirty="0" smtClean="0"/>
              <a:t> </a:t>
            </a:r>
            <a:r>
              <a:rPr lang="en-US" altLang="en-US" dirty="0"/>
              <a:t>*.bib </a:t>
            </a:r>
            <a:r>
              <a:rPr lang="mn-MN" altLang="en-US" dirty="0" smtClean="0"/>
              <a:t>файлд</a:t>
            </a:r>
            <a:r>
              <a:rPr lang="en-US" altLang="en-US" dirty="0" smtClean="0"/>
              <a:t> </a:t>
            </a:r>
            <a:r>
              <a:rPr lang="en-US" altLang="en-US" dirty="0" err="1"/>
              <a:t>Bibtex</a:t>
            </a:r>
            <a:r>
              <a:rPr lang="en-US" altLang="en-US" dirty="0"/>
              <a:t> </a:t>
            </a:r>
            <a:r>
              <a:rPr lang="mn-MN" altLang="en-US" dirty="0" smtClean="0"/>
              <a:t>форматаар хадгална</a:t>
            </a:r>
            <a:r>
              <a:rPr lang="en-US" altLang="en-US" dirty="0" smtClean="0"/>
              <a:t>.</a:t>
            </a:r>
            <a:endParaRPr lang="en-US" altLang="en-US" dirty="0"/>
          </a:p>
          <a:p>
            <a:r>
              <a:rPr lang="en-US" altLang="en-US" dirty="0" err="1" smtClean="0"/>
              <a:t>chicago</a:t>
            </a:r>
            <a:r>
              <a:rPr lang="en-US" altLang="en-US" dirty="0" smtClean="0"/>
              <a:t> </a:t>
            </a:r>
            <a:r>
              <a:rPr lang="mn-MN" altLang="en-US" dirty="0" smtClean="0"/>
              <a:t>багцыг оруулах</a:t>
            </a:r>
            <a:endParaRPr lang="en-US" altLang="en-US" dirty="0"/>
          </a:p>
          <a:p>
            <a:pPr lvl="1"/>
            <a:r>
              <a:rPr lang="en-US" altLang="en-US" dirty="0"/>
              <a:t>\</a:t>
            </a:r>
            <a:r>
              <a:rPr lang="en-US" altLang="en-US" dirty="0" err="1"/>
              <a:t>usepackage</a:t>
            </a:r>
            <a:r>
              <a:rPr lang="en-US" altLang="en-US" dirty="0"/>
              <a:t>{</a:t>
            </a:r>
            <a:r>
              <a:rPr lang="en-US" altLang="en-US" dirty="0" err="1"/>
              <a:t>chicago</a:t>
            </a:r>
            <a:r>
              <a:rPr lang="en-US" altLang="en-US" dirty="0"/>
              <a:t>}</a:t>
            </a:r>
          </a:p>
          <a:p>
            <a:r>
              <a:rPr lang="mn-MN" altLang="en-US" dirty="0" smtClean="0"/>
              <a:t>Ном зүйн хэвээ тогтоох</a:t>
            </a:r>
            <a:endParaRPr lang="en-US" altLang="en-US" dirty="0"/>
          </a:p>
          <a:p>
            <a:pPr lvl="1"/>
            <a:r>
              <a:rPr lang="en-US" altLang="en-US" dirty="0"/>
              <a:t>\</a:t>
            </a:r>
            <a:r>
              <a:rPr lang="en-US" altLang="en-US" dirty="0" err="1"/>
              <a:t>bibliographystyle</a:t>
            </a:r>
            <a:r>
              <a:rPr lang="en-US" altLang="en-US" dirty="0"/>
              <a:t>{</a:t>
            </a:r>
            <a:r>
              <a:rPr lang="en-US" altLang="en-US" dirty="0" err="1"/>
              <a:t>chicago</a:t>
            </a:r>
            <a:r>
              <a:rPr lang="en-US" altLang="en-US" dirty="0"/>
              <a:t>}</a:t>
            </a:r>
          </a:p>
          <a:p>
            <a:r>
              <a:rPr lang="mn-MN" altLang="en-US" dirty="0" smtClean="0"/>
              <a:t>Ишлэлийн секц үүсгэх</a:t>
            </a:r>
            <a:endParaRPr lang="en-US" altLang="en-US" dirty="0"/>
          </a:p>
          <a:p>
            <a:pPr lvl="1"/>
            <a:r>
              <a:rPr lang="en-US" altLang="en-US" dirty="0"/>
              <a:t>\</a:t>
            </a:r>
            <a:r>
              <a:rPr lang="en-US" altLang="en-US" dirty="0" smtClean="0"/>
              <a:t>bibliography{</a:t>
            </a:r>
            <a:r>
              <a:rPr lang="en-US" altLang="en-US" dirty="0" err="1" smtClean="0"/>
              <a:t>bibfile</a:t>
            </a:r>
            <a:r>
              <a:rPr lang="en-US" altLang="en-US" dirty="0" smtClean="0"/>
              <a:t>}</a:t>
            </a:r>
            <a:endParaRPr lang="en-US" alt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mn-MN" altLang="en-US" dirty="0" smtClean="0"/>
              <a:t>Ном зүйг </a:t>
            </a:r>
            <a:r>
              <a:rPr lang="en-US" altLang="en-US" dirty="0" err="1" smtClean="0"/>
              <a:t>Bibtex</a:t>
            </a:r>
            <a:r>
              <a:rPr lang="mn-MN" altLang="en-US" dirty="0" smtClean="0"/>
              <a:t> –р үүсгэх</a:t>
            </a:r>
            <a:endParaRPr lang="en-US" altLang="en-US" dirty="0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altLang="en-US"/>
              <a:t>@book{Come95,</a:t>
            </a:r>
          </a:p>
          <a:p>
            <a:pPr>
              <a:buFont typeface="Monotype Sorts" pitchFamily="2" charset="2"/>
              <a:buNone/>
            </a:pPr>
            <a:r>
              <a:rPr lang="en-US" altLang="en-US"/>
              <a:t>author=“D. E. Comer”,</a:t>
            </a:r>
          </a:p>
          <a:p>
            <a:pPr>
              <a:buFont typeface="Monotype Sorts" pitchFamily="2" charset="2"/>
              <a:buNone/>
            </a:pPr>
            <a:r>
              <a:rPr lang="en-US" altLang="en-US"/>
              <a:t>title={Internetworking with TCP/IP: Principles, Protocols and Architecture},</a:t>
            </a:r>
          </a:p>
          <a:p>
            <a:pPr>
              <a:buFont typeface="Monotype Sorts" pitchFamily="2" charset="2"/>
              <a:buNone/>
            </a:pPr>
            <a:r>
              <a:rPr lang="en-US" altLang="en-US"/>
              <a:t>publisher=“Prentice-Hall”,</a:t>
            </a:r>
          </a:p>
          <a:p>
            <a:pPr>
              <a:buFont typeface="Monotype Sorts" pitchFamily="2" charset="2"/>
              <a:buNone/>
            </a:pPr>
            <a:r>
              <a:rPr lang="en-US" altLang="en-US"/>
              <a:t>year=1995,</a:t>
            </a:r>
          </a:p>
          <a:p>
            <a:pPr>
              <a:buFont typeface="Monotype Sorts" pitchFamily="2" charset="2"/>
              <a:buNone/>
            </a:pPr>
            <a:r>
              <a:rPr lang="en-US" altLang="en-US"/>
              <a:t>volume=1,</a:t>
            </a:r>
          </a:p>
          <a:p>
            <a:pPr>
              <a:buFont typeface="Monotype Sorts" pitchFamily="2" charset="2"/>
              <a:buNone/>
            </a:pPr>
            <a:r>
              <a:rPr lang="en-US" altLang="en-US"/>
              <a:t>edition=“Third”}</a:t>
            </a:r>
          </a:p>
          <a:p>
            <a:pPr>
              <a:buFont typeface="Monotype Sorts" pitchFamily="2" charset="2"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914400"/>
            <a:ext cx="5257800" cy="685800"/>
          </a:xfrm>
        </p:spPr>
        <p:txBody>
          <a:bodyPr/>
          <a:lstStyle/>
          <a:p>
            <a:r>
              <a:rPr lang="mn-MN" altLang="en-US" dirty="0" smtClean="0"/>
              <a:t>Ном зүй ..</a:t>
            </a:r>
            <a:r>
              <a:rPr lang="en-US" altLang="en-US" dirty="0" smtClean="0"/>
              <a:t>.</a:t>
            </a:r>
            <a:endParaRPr lang="en-US" altLang="en-US" dirty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mn-MN" altLang="en-US" sz="2800" dirty="0" smtClean="0"/>
              <a:t>Ишлэл хийх</a:t>
            </a:r>
            <a:endParaRPr lang="en-US" altLang="en-US" sz="2800" dirty="0"/>
          </a:p>
          <a:p>
            <a:pPr lvl="1"/>
            <a:r>
              <a:rPr lang="en-US" altLang="en-US" sz="2400" dirty="0">
                <a:latin typeface="Courier New" panose="02070309020205020404" pitchFamily="49" charset="0"/>
              </a:rPr>
              <a:t>\cite{cuc98}</a:t>
            </a:r>
            <a:r>
              <a:rPr lang="en-US" altLang="en-US" sz="2400" dirty="0"/>
              <a:t>  = (</a:t>
            </a:r>
            <a:r>
              <a:rPr lang="en-US" altLang="en-US" sz="2400" dirty="0" err="1"/>
              <a:t>Cuce</a:t>
            </a:r>
            <a:r>
              <a:rPr lang="en-US" altLang="en-US" sz="2400" dirty="0"/>
              <a:t> 1998)</a:t>
            </a:r>
          </a:p>
          <a:p>
            <a:pPr lvl="1"/>
            <a:r>
              <a:rPr lang="en-US" altLang="en-US" sz="2400" dirty="0">
                <a:latin typeface="Courier New" panose="02070309020205020404" pitchFamily="49" charset="0"/>
              </a:rPr>
              <a:t>\</a:t>
            </a:r>
            <a:r>
              <a:rPr lang="en-US" altLang="en-US" sz="2400" dirty="0" err="1">
                <a:latin typeface="Courier New" panose="02070309020205020404" pitchFamily="49" charset="0"/>
              </a:rPr>
              <a:t>citeN</a:t>
            </a:r>
            <a:r>
              <a:rPr lang="en-US" altLang="en-US" sz="2400" dirty="0">
                <a:latin typeface="Courier New" panose="02070309020205020404" pitchFamily="49" charset="0"/>
              </a:rPr>
              <a:t>{cru98}</a:t>
            </a:r>
            <a:r>
              <a:rPr lang="en-US" altLang="en-US" sz="2400" dirty="0"/>
              <a:t> = Crud (1998)</a:t>
            </a:r>
          </a:p>
          <a:p>
            <a:pPr lvl="1"/>
            <a:r>
              <a:rPr lang="en-US" altLang="en-US" sz="2400" dirty="0">
                <a:latin typeface="Courier New" panose="02070309020205020404" pitchFamily="49" charset="0"/>
              </a:rPr>
              <a:t>\</a:t>
            </a:r>
            <a:r>
              <a:rPr lang="en-US" altLang="en-US" sz="2400" dirty="0" err="1">
                <a:latin typeface="Courier New" panose="02070309020205020404" pitchFamily="49" charset="0"/>
              </a:rPr>
              <a:t>shortcite</a:t>
            </a:r>
            <a:r>
              <a:rPr lang="en-US" altLang="en-US" sz="2400" dirty="0">
                <a:latin typeface="Courier New" panose="02070309020205020404" pitchFamily="49" charset="0"/>
              </a:rPr>
              <a:t>{tom98}</a:t>
            </a:r>
            <a:r>
              <a:rPr lang="en-US" altLang="en-US" sz="2400" dirty="0"/>
              <a:t> = (Tom, et. al. 1998)</a:t>
            </a:r>
          </a:p>
          <a:p>
            <a:r>
              <a:rPr lang="en-US" altLang="en-US" dirty="0" err="1" smtClean="0"/>
              <a:t>Bibtex</a:t>
            </a:r>
            <a:r>
              <a:rPr lang="en-US" altLang="en-US" dirty="0" smtClean="0"/>
              <a:t> </a:t>
            </a:r>
            <a:r>
              <a:rPr lang="mn-MN" altLang="en-US" dirty="0" smtClean="0"/>
              <a:t>файлыг үүсгэх</a:t>
            </a:r>
            <a:endParaRPr lang="en-US" altLang="en-US" dirty="0"/>
          </a:p>
          <a:p>
            <a:pPr lvl="1"/>
            <a:r>
              <a:rPr lang="en-US" altLang="en-US" dirty="0" err="1" smtClean="0"/>
              <a:t>Emacs</a:t>
            </a:r>
            <a:r>
              <a:rPr lang="en-US" altLang="en-US" dirty="0" smtClean="0"/>
              <a:t> </a:t>
            </a:r>
            <a:r>
              <a:rPr lang="mn-MN" altLang="en-US" dirty="0" smtClean="0"/>
              <a:t>прграмыг ашиглах</a:t>
            </a:r>
            <a:r>
              <a:rPr lang="en-US" altLang="en-US" dirty="0" smtClean="0"/>
              <a:t>.</a:t>
            </a:r>
            <a:endParaRPr lang="en-US" altLang="en-US" dirty="0"/>
          </a:p>
          <a:p>
            <a:pPr lvl="1"/>
            <a:r>
              <a:rPr lang="mn-MN" altLang="en-US" dirty="0" smtClean="0"/>
              <a:t>эсвэл</a:t>
            </a:r>
            <a:r>
              <a:rPr lang="en-US" altLang="en-US" dirty="0" smtClean="0"/>
              <a:t> </a:t>
            </a:r>
            <a:r>
              <a:rPr lang="en-US" altLang="en-US" dirty="0" err="1"/>
              <a:t>Bibtex</a:t>
            </a:r>
            <a:r>
              <a:rPr lang="en-US" altLang="en-US" dirty="0"/>
              <a:t> </a:t>
            </a:r>
            <a:r>
              <a:rPr lang="mn-MN" altLang="en-US" dirty="0" smtClean="0"/>
              <a:t>өгөгдлийг ном зүйн өгөгдлийн сангаас хуулж авах</a:t>
            </a:r>
            <a:r>
              <a:rPr lang="en-US" altLang="en-US" dirty="0" smtClean="0"/>
              <a:t>.</a:t>
            </a:r>
            <a:endParaRPr lang="en-US" alt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32426" y="457200"/>
            <a:ext cx="6248400" cy="1143000"/>
          </a:xfrm>
        </p:spPr>
        <p:txBody>
          <a:bodyPr/>
          <a:lstStyle/>
          <a:p>
            <a:r>
              <a:rPr lang="mn-MN" altLang="en-US" dirty="0" smtClean="0"/>
              <a:t>Математик</a:t>
            </a:r>
            <a:endParaRPr lang="en-US" altLang="en-US" dirty="0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81200"/>
            <a:ext cx="4495800" cy="41148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altLang="en-US" sz="1600"/>
              <a:t>\begin{center}</a:t>
            </a:r>
          </a:p>
          <a:p>
            <a:pPr>
              <a:buFont typeface="Monotype Sorts" pitchFamily="2" charset="2"/>
              <a:buNone/>
            </a:pPr>
            <a:r>
              <a:rPr lang="en-US" altLang="en-US" sz="1600"/>
              <a:t>{\large</a:t>
            </a:r>
          </a:p>
          <a:p>
            <a:pPr>
              <a:buFont typeface="Monotype Sorts" pitchFamily="2" charset="2"/>
              <a:buNone/>
            </a:pPr>
            <a:r>
              <a:rPr lang="en-US" altLang="en-US" sz="1600"/>
              <a:t>$$ y=\frac{a^3+2c_{x}}{1+\sqrt{b_{x}}} $$ \\</a:t>
            </a:r>
          </a:p>
          <a:p>
            <a:pPr>
              <a:buFont typeface="Monotype Sorts" pitchFamily="2" charset="2"/>
              <a:buNone/>
            </a:pPr>
            <a:r>
              <a:rPr lang="en-US" altLang="en-US" sz="1600"/>
              <a:t>\vspace{0.2in}</a:t>
            </a:r>
          </a:p>
          <a:p>
            <a:pPr>
              <a:buFont typeface="Monotype Sorts" pitchFamily="2" charset="2"/>
              <a:buNone/>
            </a:pPr>
            <a:r>
              <a:rPr lang="en-US" altLang="en-US" sz="1600"/>
              <a:t>$$ Q=\sum_{i=1}^{j}\int_{\mu}^{\infty}f(x_{j})dx $$ \\</a:t>
            </a:r>
          </a:p>
          <a:p>
            <a:pPr>
              <a:buFont typeface="Monotype Sorts" pitchFamily="2" charset="2"/>
              <a:buNone/>
            </a:pPr>
            <a:r>
              <a:rPr lang="en-US" altLang="en-US" sz="1600"/>
              <a:t>\vspace{0.2in}</a:t>
            </a:r>
          </a:p>
          <a:p>
            <a:pPr>
              <a:buFont typeface="Monotype Sorts" pitchFamily="2" charset="2"/>
              <a:buNone/>
            </a:pPr>
            <a:r>
              <a:rPr lang="en-US" altLang="en-US" sz="1600"/>
              <a:t>$$ \Psi = \oint_{- \infty}^{\infty}f_{xy}({\frac{\partial</a:t>
            </a:r>
          </a:p>
          <a:p>
            <a:pPr>
              <a:buFont typeface="Monotype Sorts" pitchFamily="2" charset="2"/>
              <a:buNone/>
            </a:pPr>
            <a:r>
              <a:rPr lang="en-US" altLang="en-US" sz="1600"/>
              <a:t>Qx}{\partial Qy}})^{\Im_{\pi}^ \prime} $$ \\ }</a:t>
            </a:r>
          </a:p>
        </p:txBody>
      </p:sp>
      <p:pic>
        <p:nvPicPr>
          <p:cNvPr id="50183" name="Picture 7" descr="E:\public_html\usecomp_s00\latex\math.gif"/>
          <p:cNvPicPr>
            <a:picLocks noChangeAspect="1" noChangeArrowheads="1"/>
          </p:cNvPicPr>
          <p:nvPr>
            <p:ph type="clipArt"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34000" y="2057400"/>
            <a:ext cx="3505200" cy="3770313"/>
          </a:xfrm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4419600" cy="762000"/>
          </a:xfrm>
        </p:spPr>
        <p:txBody>
          <a:bodyPr/>
          <a:lstStyle/>
          <a:p>
            <a:r>
              <a:rPr lang="mn-MN" altLang="en-US" dirty="0" smtClean="0"/>
              <a:t>Хэрэгсэл</a:t>
            </a:r>
            <a:endParaRPr lang="en-US" altLang="en-US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altLang="en-US" dirty="0" smtClean="0"/>
              <a:t>UNIX</a:t>
            </a:r>
            <a:endParaRPr lang="en-US" altLang="en-US" dirty="0"/>
          </a:p>
          <a:p>
            <a:pPr lvl="1"/>
            <a:r>
              <a:rPr lang="en-US" altLang="en-US" dirty="0" err="1"/>
              <a:t>xdvi</a:t>
            </a:r>
            <a:r>
              <a:rPr lang="en-US" altLang="en-US" dirty="0"/>
              <a:t>, </a:t>
            </a:r>
            <a:r>
              <a:rPr lang="en-US" altLang="en-US" dirty="0" err="1"/>
              <a:t>ghostview</a:t>
            </a:r>
            <a:r>
              <a:rPr lang="en-US" altLang="en-US" dirty="0"/>
              <a:t>, </a:t>
            </a:r>
            <a:r>
              <a:rPr lang="en-US" altLang="en-US" dirty="0" err="1"/>
              <a:t>fixps</a:t>
            </a:r>
            <a:r>
              <a:rPr lang="en-US" altLang="en-US" dirty="0"/>
              <a:t>, </a:t>
            </a:r>
            <a:r>
              <a:rPr lang="en-US" altLang="en-US" dirty="0" err="1"/>
              <a:t>emacs</a:t>
            </a:r>
            <a:r>
              <a:rPr lang="en-US" altLang="en-US" dirty="0"/>
              <a:t> with latex/</a:t>
            </a:r>
            <a:r>
              <a:rPr lang="en-US" altLang="en-US" dirty="0" err="1"/>
              <a:t>bibtex</a:t>
            </a:r>
            <a:r>
              <a:rPr lang="en-US" altLang="en-US" dirty="0"/>
              <a:t> support.</a:t>
            </a:r>
          </a:p>
          <a:p>
            <a:pPr>
              <a:buFont typeface="Monotype Sorts" pitchFamily="2" charset="2"/>
              <a:buNone/>
            </a:pPr>
            <a:r>
              <a:rPr lang="en-US" altLang="en-US" dirty="0" smtClean="0"/>
              <a:t>Windows</a:t>
            </a:r>
            <a:endParaRPr lang="en-US" altLang="en-US" dirty="0"/>
          </a:p>
          <a:p>
            <a:pPr lvl="1"/>
            <a:r>
              <a:rPr lang="en-US" altLang="en-US" dirty="0" err="1"/>
              <a:t>Ghostview</a:t>
            </a:r>
            <a:r>
              <a:rPr lang="en-US" altLang="en-US" dirty="0"/>
              <a:t>, Acrobat Distiller, Acrobat Reader, Scientific Workplace (not the best), the </a:t>
            </a:r>
            <a:r>
              <a:rPr lang="en-US" altLang="en-US" dirty="0" err="1"/>
              <a:t>Bibtex</a:t>
            </a:r>
            <a:r>
              <a:rPr lang="en-US" altLang="en-US" dirty="0"/>
              <a:t> viewer is good. Paint Shop Pro, Latex and </a:t>
            </a:r>
            <a:r>
              <a:rPr lang="en-US" altLang="en-US" dirty="0" err="1"/>
              <a:t>Emacs</a:t>
            </a:r>
            <a:r>
              <a:rPr lang="en-US" altLang="en-US" dirty="0"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Latex </a:t>
            </a:r>
            <a:r>
              <a:rPr lang="mn-MN" altLang="en-US" dirty="0" smtClean="0"/>
              <a:t>ба</a:t>
            </a:r>
            <a:r>
              <a:rPr lang="en-US" altLang="en-US" dirty="0" smtClean="0"/>
              <a:t> </a:t>
            </a:r>
            <a:r>
              <a:rPr lang="mn-MN" altLang="en-US" dirty="0" smtClean="0"/>
              <a:t>Текст процессор</a:t>
            </a:r>
            <a:endParaRPr lang="en-US" altLang="en-US" dirty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mn-MN" altLang="en-US" dirty="0" smtClean="0"/>
              <a:t>Хэвлэлийн өндөр чанар</a:t>
            </a:r>
            <a:endParaRPr lang="en-US" altLang="en-US" dirty="0"/>
          </a:p>
          <a:p>
            <a:r>
              <a:rPr lang="mn-MN" altLang="en-US" dirty="0" smtClean="0"/>
              <a:t>Математик томьёо оруулахад амар</a:t>
            </a:r>
            <a:endParaRPr lang="en-US" altLang="en-US" dirty="0"/>
          </a:p>
          <a:p>
            <a:r>
              <a:rPr lang="mn-MN" altLang="en-US" dirty="0" smtClean="0"/>
              <a:t>Эх файлын формат ҮС</a:t>
            </a:r>
            <a:r>
              <a:rPr lang="en-US" altLang="en-US" dirty="0" smtClean="0"/>
              <a:t>/</a:t>
            </a:r>
            <a:r>
              <a:rPr lang="mn-MN" altLang="en-US" dirty="0" smtClean="0"/>
              <a:t>Платформоос хамааралгүй </a:t>
            </a:r>
            <a:endParaRPr lang="en-US" altLang="en-US" dirty="0"/>
          </a:p>
          <a:p>
            <a:r>
              <a:rPr lang="en-US" altLang="en-US" dirty="0"/>
              <a:t>Latex </a:t>
            </a:r>
            <a:r>
              <a:rPr lang="mn-MN" altLang="en-US" dirty="0" smtClean="0"/>
              <a:t>хэрэгжүүлэлт бүх платформд байдаг</a:t>
            </a:r>
            <a:r>
              <a:rPr lang="en-US" altLang="en-US" dirty="0" smtClean="0"/>
              <a:t> </a:t>
            </a:r>
            <a:r>
              <a:rPr lang="en-US" altLang="en-US" dirty="0"/>
              <a:t>(DOS, Windows, </a:t>
            </a:r>
            <a:r>
              <a:rPr lang="en-US" altLang="en-US" dirty="0" smtClean="0"/>
              <a:t>Unix,...)</a:t>
            </a:r>
            <a:endParaRPr lang="en-US" altLang="en-US" dirty="0"/>
          </a:p>
          <a:p>
            <a:r>
              <a:rPr lang="en-US" altLang="en-US" dirty="0"/>
              <a:t>Latex </a:t>
            </a:r>
            <a:r>
              <a:rPr lang="mn-MN" altLang="en-US" dirty="0" smtClean="0"/>
              <a:t>бол үнэгүй</a:t>
            </a:r>
            <a:endParaRPr lang="en-US" alt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1905000" y="3124200"/>
            <a:ext cx="5334000" cy="609600"/>
          </a:xfrm>
        </p:spPr>
        <p:txBody>
          <a:bodyPr/>
          <a:lstStyle/>
          <a:p>
            <a:r>
              <a:rPr lang="mn-MN" altLang="en-US" dirty="0" smtClean="0"/>
              <a:t>Баярлалаа</a:t>
            </a:r>
            <a:endParaRPr lang="en-US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Latex </a:t>
            </a:r>
            <a:r>
              <a:rPr lang="mn-MN" altLang="en-US" dirty="0" smtClean="0"/>
              <a:t>ба</a:t>
            </a:r>
            <a:r>
              <a:rPr lang="en-US" altLang="en-US" dirty="0" smtClean="0"/>
              <a:t> </a:t>
            </a:r>
            <a:r>
              <a:rPr lang="mn-MN" altLang="en-US" dirty="0" smtClean="0"/>
              <a:t>Текст процессор</a:t>
            </a:r>
            <a:endParaRPr lang="en-US" altLang="en-US" dirty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mn-MN" altLang="en-US" dirty="0" smtClean="0"/>
              <a:t>ШУ –ы бүтээл хэвлэх Де-факто</a:t>
            </a:r>
            <a:r>
              <a:rPr lang="en-US" altLang="en-US" dirty="0" smtClean="0"/>
              <a:t> </a:t>
            </a:r>
            <a:r>
              <a:rPr lang="mn-MN" altLang="en-US" dirty="0" smtClean="0"/>
              <a:t>стандарт</a:t>
            </a:r>
            <a:endParaRPr lang="en-US" altLang="en-US" dirty="0"/>
          </a:p>
          <a:p>
            <a:r>
              <a:rPr lang="mn-MN" altLang="en-US" dirty="0" smtClean="0"/>
              <a:t>Алдаа багатай</a:t>
            </a:r>
            <a:endParaRPr lang="en-US" altLang="en-US" dirty="0"/>
          </a:p>
          <a:p>
            <a:r>
              <a:rPr lang="mn-MN" altLang="en-US" dirty="0" smtClean="0"/>
              <a:t>Том баримтанд сайн</a:t>
            </a:r>
            <a:endParaRPr lang="en-US" altLang="en-US" dirty="0"/>
          </a:p>
          <a:p>
            <a:r>
              <a:rPr lang="en-US" altLang="en-US" dirty="0" smtClean="0"/>
              <a:t>386 </a:t>
            </a:r>
            <a:r>
              <a:rPr lang="mn-MN" altLang="en-US" dirty="0" smtClean="0"/>
              <a:t>дээр ч ажиллаж чадна</a:t>
            </a:r>
            <a:endParaRPr lang="en-US" altLang="en-US" dirty="0"/>
          </a:p>
          <a:p>
            <a:r>
              <a:rPr lang="mn-MN" altLang="en-US" dirty="0" smtClean="0"/>
              <a:t>Сурахад тийм амар биш</a:t>
            </a:r>
            <a:endParaRPr lang="en-US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74" name="Picture 2" descr="Image result for How to run Latex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851220"/>
            <a:ext cx="6705600" cy="4838350"/>
          </a:xfrm>
          <a:prstGeom prst="rect">
            <a:avLst/>
          </a:prstGeom>
          <a:solidFill>
            <a:schemeClr val="tx2">
              <a:lumMod val="90000"/>
            </a:schemeClr>
          </a:solidFill>
        </p:spPr>
      </p:pic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1600200" y="914400"/>
            <a:ext cx="6096000" cy="609600"/>
          </a:xfrm>
        </p:spPr>
        <p:txBody>
          <a:bodyPr/>
          <a:lstStyle/>
          <a:p>
            <a:r>
              <a:rPr lang="en-US" altLang="en-US" dirty="0" smtClean="0"/>
              <a:t>Latex </a:t>
            </a:r>
            <a:r>
              <a:rPr lang="mn-MN" altLang="en-US" dirty="0" smtClean="0"/>
              <a:t>–н ажиллагаа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063616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>
            <p:ph type="title"/>
          </p:nvPr>
        </p:nvSpPr>
        <p:spPr>
          <a:xfrm>
            <a:off x="1600200" y="696591"/>
            <a:ext cx="6096000" cy="1143000"/>
          </a:xfrm>
          <a:noFill/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r>
              <a:rPr lang="en-US" altLang="en-US" dirty="0"/>
              <a:t>Latex </a:t>
            </a:r>
            <a:r>
              <a:rPr lang="mn-MN" altLang="en-US" dirty="0" smtClean="0"/>
              <a:t>файлын бүтэц</a:t>
            </a:r>
            <a:endParaRPr lang="en-US" altLang="en-US" dirty="0"/>
          </a:p>
        </p:txBody>
      </p:sp>
      <p:sp>
        <p:nvSpPr>
          <p:cNvPr id="12" name="Rounded Rectangle 8"/>
          <p:cNvSpPr>
            <a:spLocks noChangeArrowheads="1"/>
          </p:cNvSpPr>
          <p:nvPr/>
        </p:nvSpPr>
        <p:spPr bwMode="auto">
          <a:xfrm>
            <a:off x="838200" y="4343400"/>
            <a:ext cx="7772400" cy="2133600"/>
          </a:xfrm>
          <a:prstGeom prst="roundRect">
            <a:avLst>
              <a:gd name="adj" fmla="val 16667"/>
            </a:avLst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sz="2000" b="1">
                <a:solidFill>
                  <a:srgbClr val="0000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000" b="1">
                <a:solidFill>
                  <a:srgbClr val="0000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000" b="1">
                <a:solidFill>
                  <a:srgbClr val="0000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000" b="1">
                <a:solidFill>
                  <a:srgbClr val="0000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000" b="1">
                <a:solidFill>
                  <a:srgbClr val="0000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3" name="Rounded Rectangle 6"/>
          <p:cNvSpPr>
            <a:spLocks noChangeArrowheads="1"/>
          </p:cNvSpPr>
          <p:nvPr/>
        </p:nvSpPr>
        <p:spPr bwMode="auto">
          <a:xfrm>
            <a:off x="838200" y="3048000"/>
            <a:ext cx="7772400" cy="990600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sz="2000" b="1">
                <a:solidFill>
                  <a:srgbClr val="0000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000" b="1">
                <a:solidFill>
                  <a:srgbClr val="0000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000" b="1">
                <a:solidFill>
                  <a:srgbClr val="0000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000" b="1">
                <a:solidFill>
                  <a:srgbClr val="0000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000" b="1">
                <a:solidFill>
                  <a:srgbClr val="0000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4" name="Rounded Rectangle 4"/>
          <p:cNvSpPr>
            <a:spLocks noChangeArrowheads="1"/>
          </p:cNvSpPr>
          <p:nvPr/>
        </p:nvSpPr>
        <p:spPr bwMode="auto">
          <a:xfrm>
            <a:off x="838200" y="2057400"/>
            <a:ext cx="7772400" cy="762000"/>
          </a:xfrm>
          <a:prstGeom prst="roundRect">
            <a:avLst>
              <a:gd name="adj" fmla="val 16667"/>
            </a:avLst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sz="2000" b="1">
                <a:solidFill>
                  <a:srgbClr val="0000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000" b="1">
                <a:solidFill>
                  <a:srgbClr val="0000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000" b="1">
                <a:solidFill>
                  <a:srgbClr val="0000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000" b="1">
                <a:solidFill>
                  <a:srgbClr val="0000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000" b="1">
                <a:solidFill>
                  <a:srgbClr val="0000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5" name="TextBox 3"/>
          <p:cNvSpPr txBox="1">
            <a:spLocks noChangeArrowheads="1"/>
          </p:cNvSpPr>
          <p:nvPr/>
        </p:nvSpPr>
        <p:spPr bwMode="auto">
          <a:xfrm>
            <a:off x="914400" y="1981200"/>
            <a:ext cx="3842719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 b="1">
                <a:solidFill>
                  <a:srgbClr val="0000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000" b="1">
                <a:solidFill>
                  <a:srgbClr val="0000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000" b="1">
                <a:solidFill>
                  <a:srgbClr val="0000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000" b="1">
                <a:solidFill>
                  <a:srgbClr val="0000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000" b="1">
                <a:solidFill>
                  <a:srgbClr val="0000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mn-MN" altLang="en-US" dirty="0" smtClean="0"/>
          </a:p>
          <a:p>
            <a:r>
              <a:rPr lang="en-US" altLang="en-US" dirty="0" smtClean="0"/>
              <a:t>\</a:t>
            </a:r>
            <a:r>
              <a:rPr lang="en-US" altLang="en-US" dirty="0" err="1"/>
              <a:t>documentclass</a:t>
            </a:r>
            <a:r>
              <a:rPr lang="en-US" altLang="en-US" dirty="0"/>
              <a:t> [12pt]{article</a:t>
            </a:r>
            <a:r>
              <a:rPr lang="en-US" altLang="en-US" dirty="0" smtClean="0"/>
              <a:t>}</a:t>
            </a:r>
            <a:endParaRPr lang="en-US" altLang="en-US" dirty="0"/>
          </a:p>
          <a:p>
            <a:endParaRPr lang="mn-MN" altLang="en-US" dirty="0" smtClean="0"/>
          </a:p>
          <a:p>
            <a:endParaRPr lang="en-US" altLang="en-US" dirty="0"/>
          </a:p>
          <a:p>
            <a:r>
              <a:rPr lang="en-US" altLang="en-US" dirty="0"/>
              <a:t>\</a:t>
            </a:r>
            <a:r>
              <a:rPr lang="en-US" altLang="en-US" dirty="0" err="1"/>
              <a:t>usepackage</a:t>
            </a:r>
            <a:r>
              <a:rPr lang="en-US" altLang="en-US" dirty="0"/>
              <a:t> {color}</a:t>
            </a:r>
          </a:p>
          <a:p>
            <a:r>
              <a:rPr lang="en-US" altLang="en-US" dirty="0"/>
              <a:t>\</a:t>
            </a:r>
            <a:r>
              <a:rPr lang="en-US" altLang="en-US" dirty="0" err="1"/>
              <a:t>usepackage</a:t>
            </a:r>
            <a:r>
              <a:rPr lang="en-US" altLang="en-US" dirty="0"/>
              <a:t> {</a:t>
            </a:r>
            <a:r>
              <a:rPr lang="en-US" altLang="en-US" dirty="0" err="1"/>
              <a:t>graphicx</a:t>
            </a:r>
            <a:r>
              <a:rPr lang="en-US" altLang="en-US" dirty="0"/>
              <a:t>}</a:t>
            </a:r>
          </a:p>
          <a:p>
            <a:endParaRPr lang="en-US" altLang="en-US" dirty="0"/>
          </a:p>
          <a:p>
            <a:endParaRPr lang="en-US" altLang="en-US" dirty="0"/>
          </a:p>
          <a:p>
            <a:r>
              <a:rPr lang="en-US" altLang="en-US" dirty="0"/>
              <a:t>\begin{document}</a:t>
            </a:r>
          </a:p>
          <a:p>
            <a:endParaRPr lang="en-US" altLang="en-US" dirty="0"/>
          </a:p>
          <a:p>
            <a:endParaRPr lang="en-US" altLang="en-US" dirty="0"/>
          </a:p>
          <a:p>
            <a:endParaRPr lang="en-US" altLang="en-US" dirty="0"/>
          </a:p>
          <a:p>
            <a:endParaRPr lang="en-US" altLang="en-US" dirty="0"/>
          </a:p>
          <a:p>
            <a:r>
              <a:rPr lang="en-US" altLang="en-US" dirty="0"/>
              <a:t>\end{document}</a:t>
            </a:r>
          </a:p>
        </p:txBody>
      </p:sp>
      <p:sp>
        <p:nvSpPr>
          <p:cNvPr id="16" name="TextBox 5"/>
          <p:cNvSpPr txBox="1">
            <a:spLocks noChangeArrowheads="1"/>
          </p:cNvSpPr>
          <p:nvPr/>
        </p:nvSpPr>
        <p:spPr bwMode="auto">
          <a:xfrm>
            <a:off x="4724400" y="1905000"/>
            <a:ext cx="381000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rgbClr val="0000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000" b="1">
                <a:solidFill>
                  <a:srgbClr val="0000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000" b="1">
                <a:solidFill>
                  <a:srgbClr val="0000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000" b="1">
                <a:solidFill>
                  <a:srgbClr val="0000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000" b="1">
                <a:solidFill>
                  <a:srgbClr val="0000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mn-MN" altLang="en-US" sz="1800" b="0" dirty="0" smtClean="0"/>
          </a:p>
          <a:p>
            <a:r>
              <a:rPr lang="mn-MN" altLang="en-US" sz="1800" b="0" dirty="0" smtClean="0"/>
              <a:t>Баримтын төрлийг тодорхойлох</a:t>
            </a:r>
            <a:r>
              <a:rPr lang="en-US" altLang="en-US" sz="1800" b="0" dirty="0" smtClean="0"/>
              <a:t> </a:t>
            </a:r>
            <a:r>
              <a:rPr lang="en-US" altLang="en-US" sz="1800" b="0" dirty="0"/>
              <a:t>(article, book, thesis …)</a:t>
            </a:r>
          </a:p>
        </p:txBody>
      </p:sp>
      <p:sp>
        <p:nvSpPr>
          <p:cNvPr id="17" name="TextBox 7"/>
          <p:cNvSpPr txBox="1">
            <a:spLocks noChangeArrowheads="1"/>
          </p:cNvSpPr>
          <p:nvPr/>
        </p:nvSpPr>
        <p:spPr bwMode="auto">
          <a:xfrm>
            <a:off x="4724400" y="3200400"/>
            <a:ext cx="3810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rgbClr val="0000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000" b="1">
                <a:solidFill>
                  <a:srgbClr val="0000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000" b="1">
                <a:solidFill>
                  <a:srgbClr val="0000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000" b="1">
                <a:solidFill>
                  <a:srgbClr val="0000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000" b="1">
                <a:solidFill>
                  <a:srgbClr val="0000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mn-MN" altLang="en-US" sz="1800" b="0" dirty="0" smtClean="0"/>
              <a:t>Удиртгал</a:t>
            </a:r>
            <a:r>
              <a:rPr lang="en-US" altLang="en-US" sz="1800" b="0" dirty="0" smtClean="0"/>
              <a:t>. </a:t>
            </a:r>
            <a:r>
              <a:rPr lang="mn-MN" altLang="en-US" sz="1800" b="0" dirty="0" smtClean="0"/>
              <a:t>Ашигласан багц болон макрогийн тодорхойлолт</a:t>
            </a:r>
            <a:endParaRPr lang="en-US" altLang="en-US" sz="1800" b="0" dirty="0"/>
          </a:p>
        </p:txBody>
      </p:sp>
      <p:sp>
        <p:nvSpPr>
          <p:cNvPr id="18" name="TextBox 9"/>
          <p:cNvSpPr txBox="1">
            <a:spLocks noChangeArrowheads="1"/>
          </p:cNvSpPr>
          <p:nvPr/>
        </p:nvSpPr>
        <p:spPr bwMode="auto">
          <a:xfrm>
            <a:off x="4648200" y="4987857"/>
            <a:ext cx="381000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rgbClr val="0000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000" b="1">
                <a:solidFill>
                  <a:srgbClr val="0000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000" b="1">
                <a:solidFill>
                  <a:srgbClr val="0000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000" b="1">
                <a:solidFill>
                  <a:srgbClr val="0000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000" b="1">
                <a:solidFill>
                  <a:srgbClr val="0000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mn-MN" altLang="en-US" sz="1800" b="0" dirty="0" smtClean="0"/>
              <a:t>Их бие</a:t>
            </a:r>
            <a:r>
              <a:rPr lang="en-US" altLang="en-US" sz="1800" b="0" dirty="0" smtClean="0"/>
              <a:t>, </a:t>
            </a:r>
            <a:r>
              <a:rPr lang="mn-MN" altLang="en-US" sz="1800" b="0" dirty="0" smtClean="0"/>
              <a:t>хэвлэх зүйл</a:t>
            </a:r>
            <a:r>
              <a:rPr lang="en-US" altLang="en-US" sz="1800" b="0" dirty="0" smtClean="0"/>
              <a:t>,  </a:t>
            </a:r>
            <a:r>
              <a:rPr lang="mn-MN" altLang="en-US" sz="1800" b="0" dirty="0" smtClean="0"/>
              <a:t>гарчиг</a:t>
            </a:r>
            <a:r>
              <a:rPr lang="en-US" altLang="en-US" sz="1800" b="0" dirty="0" smtClean="0"/>
              <a:t>, </a:t>
            </a:r>
            <a:r>
              <a:rPr lang="mn-MN" altLang="en-US" sz="1800" b="0" dirty="0" smtClean="0"/>
              <a:t>зохиогч</a:t>
            </a:r>
            <a:r>
              <a:rPr lang="en-US" altLang="en-US" sz="1800" b="0" dirty="0" smtClean="0"/>
              <a:t>, </a:t>
            </a:r>
            <a:r>
              <a:rPr lang="mn-MN" altLang="en-US" sz="1800" b="0" dirty="0" smtClean="0"/>
              <a:t>хураангуй</a:t>
            </a:r>
            <a:r>
              <a:rPr lang="en-US" altLang="en-US" sz="1800" b="0" dirty="0" smtClean="0"/>
              <a:t>, </a:t>
            </a:r>
            <a:r>
              <a:rPr lang="mn-MN" altLang="en-US" sz="1800" b="0" dirty="0" smtClean="0"/>
              <a:t>секц</a:t>
            </a:r>
            <a:r>
              <a:rPr lang="en-US" altLang="en-US" sz="1800" b="0" dirty="0" smtClean="0"/>
              <a:t>, </a:t>
            </a:r>
            <a:r>
              <a:rPr lang="mn-MN" altLang="en-US" sz="1800" b="0" dirty="0" smtClean="0"/>
              <a:t>хавсралт</a:t>
            </a:r>
            <a:r>
              <a:rPr lang="en-US" altLang="en-US" sz="1800" b="0" dirty="0" smtClean="0"/>
              <a:t>, </a:t>
            </a:r>
            <a:r>
              <a:rPr lang="en-US" altLang="en-US" sz="1800" b="0" dirty="0"/>
              <a:t>….</a:t>
            </a:r>
          </a:p>
        </p:txBody>
      </p:sp>
    </p:spTree>
  </p:cSld>
  <p:clrMapOvr>
    <a:masterClrMapping/>
  </p:clrMapOvr>
  <p:transition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>
            <p:ph type="title"/>
          </p:nvPr>
        </p:nvSpPr>
        <p:spPr>
          <a:xfrm>
            <a:off x="-152400" y="609600"/>
            <a:ext cx="6096000" cy="1143000"/>
          </a:xfrm>
          <a:noFill/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r>
              <a:rPr lang="mn-MN" altLang="en-US" dirty="0" smtClean="0"/>
              <a:t>Суурь</a:t>
            </a:r>
            <a:endParaRPr lang="en-US" altLang="en-US" dirty="0"/>
          </a:p>
        </p:txBody>
      </p:sp>
      <p:sp>
        <p:nvSpPr>
          <p:cNvPr id="7171" name="Rectangle 3"/>
          <p:cNvSpPr>
            <a:spLocks noChangeArrowheads="1"/>
          </p:cNvSpPr>
          <p:nvPr>
            <p:ph type="body" idx="1"/>
          </p:nvPr>
        </p:nvSpPr>
        <p:spPr>
          <a:noFill/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r>
              <a:rPr lang="mn-MN" altLang="en-US" dirty="0" smtClean="0"/>
              <a:t>Баримтын класс</a:t>
            </a:r>
            <a:endParaRPr lang="en-US" altLang="en-US" dirty="0"/>
          </a:p>
          <a:p>
            <a:pPr lvl="2">
              <a:buFont typeface="Monotype Sorts" pitchFamily="2" charset="2"/>
              <a:buNone/>
            </a:pPr>
            <a:r>
              <a:rPr lang="en-US" altLang="en-US" sz="2000" dirty="0">
                <a:latin typeface="Courier New" panose="02070309020205020404" pitchFamily="49" charset="0"/>
              </a:rPr>
              <a:t>\</a:t>
            </a:r>
            <a:r>
              <a:rPr lang="en-US" altLang="en-US" sz="2000" dirty="0" err="1">
                <a:latin typeface="Courier New" panose="02070309020205020404" pitchFamily="49" charset="0"/>
              </a:rPr>
              <a:t>documentclass</a:t>
            </a:r>
            <a:r>
              <a:rPr lang="en-US" altLang="en-US" sz="2000" dirty="0">
                <a:latin typeface="Courier New" panose="02070309020205020404" pitchFamily="49" charset="0"/>
              </a:rPr>
              <a:t>[</a:t>
            </a:r>
            <a:r>
              <a:rPr lang="en-US" altLang="en-US" sz="2000" i="1" dirty="0">
                <a:latin typeface="Courier New" panose="02070309020205020404" pitchFamily="49" charset="0"/>
              </a:rPr>
              <a:t>options</a:t>
            </a:r>
            <a:r>
              <a:rPr lang="en-US" altLang="en-US" sz="2000" dirty="0">
                <a:latin typeface="Courier New" panose="02070309020205020404" pitchFamily="49" charset="0"/>
              </a:rPr>
              <a:t>]{class}</a:t>
            </a:r>
            <a:endParaRPr lang="en-US" altLang="en-US" sz="2000" dirty="0"/>
          </a:p>
          <a:p>
            <a:pPr lvl="2">
              <a:buFont typeface="Monotype Sorts" pitchFamily="2" charset="2"/>
              <a:buNone/>
            </a:pPr>
            <a:r>
              <a:rPr lang="en-US" altLang="en-US" sz="2000" dirty="0"/>
              <a:t>options = a4paper, 11pt, 12pt, 10pt, </a:t>
            </a:r>
            <a:r>
              <a:rPr lang="en-US" altLang="en-US" sz="2000" dirty="0" err="1"/>
              <a:t>twocolumn</a:t>
            </a:r>
            <a:r>
              <a:rPr lang="en-US" altLang="en-US" sz="2000" dirty="0"/>
              <a:t>, landscape,...</a:t>
            </a:r>
            <a:endParaRPr lang="en-US" altLang="en-US" dirty="0"/>
          </a:p>
          <a:p>
            <a:pPr lvl="2">
              <a:buFont typeface="Monotype Sorts" pitchFamily="2" charset="2"/>
              <a:buNone/>
            </a:pPr>
            <a:r>
              <a:rPr lang="en-US" altLang="en-US" sz="2000" dirty="0"/>
              <a:t>class = article, report, book,...</a:t>
            </a:r>
            <a:endParaRPr lang="en-US" altLang="en-US" dirty="0"/>
          </a:p>
          <a:p>
            <a:r>
              <a:rPr lang="mn-MN" altLang="en-US" dirty="0" smtClean="0"/>
              <a:t>Багцууд</a:t>
            </a:r>
            <a:endParaRPr lang="en-US" altLang="en-US" dirty="0"/>
          </a:p>
          <a:p>
            <a:pPr lvl="2">
              <a:buFont typeface="Monotype Sorts" pitchFamily="2" charset="2"/>
              <a:buNone/>
            </a:pPr>
            <a:r>
              <a:rPr lang="en-US" altLang="en-US" sz="2000" dirty="0">
                <a:latin typeface="Courier New" panose="02070309020205020404" pitchFamily="49" charset="0"/>
              </a:rPr>
              <a:t>\</a:t>
            </a:r>
            <a:r>
              <a:rPr lang="en-US" altLang="en-US" sz="2000" dirty="0" err="1">
                <a:latin typeface="Courier New" panose="02070309020205020404" pitchFamily="49" charset="0"/>
              </a:rPr>
              <a:t>usepackage</a:t>
            </a:r>
            <a:r>
              <a:rPr lang="en-US" altLang="en-US" sz="2000" dirty="0">
                <a:latin typeface="Courier New" panose="02070309020205020404" pitchFamily="49" charset="0"/>
              </a:rPr>
              <a:t>{package name}</a:t>
            </a:r>
          </a:p>
          <a:p>
            <a:pPr lvl="2">
              <a:buFont typeface="Monotype Sorts" pitchFamily="2" charset="2"/>
              <a:buNone/>
            </a:pPr>
            <a:r>
              <a:rPr lang="en-US" altLang="en-US" sz="2000" dirty="0" err="1">
                <a:latin typeface="Courier New" panose="02070309020205020404" pitchFamily="49" charset="0"/>
              </a:rPr>
              <a:t>epsfig</a:t>
            </a:r>
            <a:r>
              <a:rPr lang="en-US" altLang="en-US" sz="2000" dirty="0">
                <a:latin typeface="Courier New" panose="02070309020205020404" pitchFamily="49" charset="0"/>
              </a:rPr>
              <a:t> = </a:t>
            </a:r>
            <a:r>
              <a:rPr lang="mn-MN" altLang="en-US" sz="2000" dirty="0" smtClean="0">
                <a:latin typeface="Courier New" panose="02070309020205020404" pitchFamily="49" charset="0"/>
              </a:rPr>
              <a:t>баримтад</a:t>
            </a:r>
            <a:r>
              <a:rPr lang="en-US" altLang="en-US" sz="2000" dirty="0" smtClean="0">
                <a:latin typeface="Courier New" panose="02070309020205020404" pitchFamily="49" charset="0"/>
              </a:rPr>
              <a:t> </a:t>
            </a:r>
            <a:r>
              <a:rPr lang="en-US" altLang="en-US" sz="2000" dirty="0">
                <a:latin typeface="Courier New" panose="02070309020205020404" pitchFamily="49" charset="0"/>
              </a:rPr>
              <a:t>PS </a:t>
            </a:r>
            <a:r>
              <a:rPr lang="mn-MN" altLang="en-US" sz="2000" dirty="0" smtClean="0">
                <a:latin typeface="Courier New" panose="02070309020205020404" pitchFamily="49" charset="0"/>
              </a:rPr>
              <a:t>зураг оруулах</a:t>
            </a:r>
            <a:endParaRPr lang="en-US" altLang="en-US" sz="2000" dirty="0">
              <a:latin typeface="Courier New" panose="02070309020205020404" pitchFamily="49" charset="0"/>
            </a:endParaRPr>
          </a:p>
          <a:p>
            <a:pPr lvl="2">
              <a:buFont typeface="Monotype Sorts" pitchFamily="2" charset="2"/>
              <a:buNone/>
            </a:pPr>
            <a:r>
              <a:rPr lang="en-US" altLang="en-US" sz="2000" dirty="0" err="1">
                <a:latin typeface="Courier New" panose="02070309020205020404" pitchFamily="49" charset="0"/>
              </a:rPr>
              <a:t>fancyhdr</a:t>
            </a:r>
            <a:r>
              <a:rPr lang="en-US" altLang="en-US" sz="2000" dirty="0">
                <a:latin typeface="Courier New" panose="02070309020205020404" pitchFamily="49" charset="0"/>
              </a:rPr>
              <a:t> = </a:t>
            </a:r>
            <a:r>
              <a:rPr lang="mn-MN" altLang="en-US" sz="2000" dirty="0" smtClean="0">
                <a:latin typeface="Courier New" panose="02070309020205020404" pitchFamily="49" charset="0"/>
              </a:rPr>
              <a:t>хөл, толгойг хялбар тодорхойлох</a:t>
            </a:r>
            <a:endParaRPr lang="en-US" altLang="en-US" sz="2000" dirty="0">
              <a:effectLst/>
            </a:endParaRPr>
          </a:p>
        </p:txBody>
      </p:sp>
    </p:spTree>
  </p:cSld>
  <p:clrMapOvr>
    <a:masterClrMapping/>
  </p:clrMapOvr>
  <p:transition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>
            <p:ph type="title"/>
          </p:nvPr>
        </p:nvSpPr>
        <p:spPr>
          <a:xfrm>
            <a:off x="838200" y="685800"/>
            <a:ext cx="6096000" cy="1143000"/>
          </a:xfrm>
          <a:noFill/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r>
              <a:rPr lang="mn-MN" altLang="en-US" dirty="0" smtClean="0"/>
              <a:t>Текстийн их бие</a:t>
            </a:r>
            <a:endParaRPr lang="en-US" altLang="en-US" dirty="0"/>
          </a:p>
        </p:txBody>
      </p:sp>
      <p:sp>
        <p:nvSpPr>
          <p:cNvPr id="8195" name="Rectangle 3"/>
          <p:cNvSpPr>
            <a:spLocks noChangeArrowheads="1"/>
          </p:cNvSpPr>
          <p:nvPr>
            <p:ph type="body" idx="1"/>
          </p:nvPr>
        </p:nvSpPr>
        <p:spPr>
          <a:noFill/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r>
              <a:rPr lang="mn-MN" altLang="en-US" sz="2800" dirty="0" smtClean="0"/>
              <a:t>Эхлэл</a:t>
            </a:r>
            <a:r>
              <a:rPr lang="en-US" altLang="en-US" sz="2800" dirty="0" smtClean="0"/>
              <a:t> </a:t>
            </a:r>
            <a:r>
              <a:rPr lang="en-US" altLang="en-US" sz="2800" dirty="0">
                <a:latin typeface="Courier New" panose="02070309020205020404" pitchFamily="49" charset="0"/>
              </a:rPr>
              <a:t>\begin{document}</a:t>
            </a:r>
          </a:p>
          <a:p>
            <a:r>
              <a:rPr lang="mn-MN" altLang="en-US" sz="2800" dirty="0" smtClean="0"/>
              <a:t>Төгсгөл</a:t>
            </a:r>
            <a:r>
              <a:rPr lang="en-US" altLang="en-US" sz="2800" dirty="0" smtClean="0"/>
              <a:t> </a:t>
            </a:r>
            <a:r>
              <a:rPr lang="en-US" altLang="en-US" sz="2800" dirty="0">
                <a:latin typeface="Courier New" panose="02070309020205020404" pitchFamily="49" charset="0"/>
              </a:rPr>
              <a:t>\end{document}</a:t>
            </a:r>
            <a:endParaRPr lang="en-US" altLang="en-US" dirty="0"/>
          </a:p>
          <a:p>
            <a:r>
              <a:rPr lang="mn-MN" altLang="en-US" sz="2800" dirty="0" smtClean="0"/>
              <a:t>Текст бичих</a:t>
            </a:r>
            <a:endParaRPr lang="en-US" altLang="en-US" sz="2800" dirty="0"/>
          </a:p>
          <a:p>
            <a:pPr lvl="1"/>
            <a:r>
              <a:rPr lang="mn-MN" altLang="en-US" sz="2400" dirty="0" smtClean="0">
                <a:latin typeface="Courier New" panose="02070309020205020404" pitchFamily="49" charset="0"/>
              </a:rPr>
              <a:t>Шинэ мөр, шинэ хуудас: </a:t>
            </a:r>
          </a:p>
          <a:p>
            <a:pPr lvl="1"/>
            <a:r>
              <a:rPr lang="en-US" altLang="en-US" sz="2400" dirty="0" smtClean="0">
                <a:latin typeface="Courier New" panose="02070309020205020404" pitchFamily="49" charset="0"/>
              </a:rPr>
              <a:t>\\</a:t>
            </a:r>
            <a:r>
              <a:rPr lang="en-US" altLang="en-US" sz="2400" dirty="0" smtClean="0"/>
              <a:t> </a:t>
            </a:r>
            <a:r>
              <a:rPr lang="mn-MN" altLang="en-US" sz="2400" dirty="0" smtClean="0"/>
              <a:t>,</a:t>
            </a:r>
            <a:r>
              <a:rPr lang="en-US" altLang="en-US" sz="2400" dirty="0" smtClean="0"/>
              <a:t> </a:t>
            </a:r>
            <a:r>
              <a:rPr lang="en-US" altLang="en-US" sz="2400" dirty="0">
                <a:latin typeface="Courier New" panose="02070309020205020404" pitchFamily="49" charset="0"/>
              </a:rPr>
              <a:t>\newline</a:t>
            </a:r>
            <a:r>
              <a:rPr lang="en-US" altLang="en-US" sz="2400" dirty="0"/>
              <a:t> </a:t>
            </a:r>
            <a:r>
              <a:rPr lang="mn-MN" altLang="en-US" sz="2400" dirty="0"/>
              <a:t>,</a:t>
            </a:r>
            <a:r>
              <a:rPr lang="en-US" altLang="en-US" sz="2400" dirty="0" smtClean="0"/>
              <a:t> </a:t>
            </a:r>
            <a:r>
              <a:rPr lang="en-US" altLang="en-US" sz="2400" dirty="0">
                <a:latin typeface="Courier New" panose="02070309020205020404" pitchFamily="49" charset="0"/>
              </a:rPr>
              <a:t>\</a:t>
            </a:r>
            <a:r>
              <a:rPr lang="en-US" altLang="en-US" sz="2400" dirty="0" err="1">
                <a:latin typeface="Courier New" panose="02070309020205020404" pitchFamily="49" charset="0"/>
              </a:rPr>
              <a:t>newpage</a:t>
            </a:r>
            <a:endParaRPr lang="en-US" altLang="en-US" sz="2400" dirty="0"/>
          </a:p>
          <a:p>
            <a:pPr lvl="1"/>
            <a:r>
              <a:rPr lang="mn-MN" altLang="en-US" sz="2400" dirty="0" smtClean="0"/>
              <a:t>Тодотгол:</a:t>
            </a:r>
            <a:endParaRPr lang="en-US" altLang="en-US" sz="2400" dirty="0"/>
          </a:p>
          <a:p>
            <a:pPr lvl="1"/>
            <a:r>
              <a:rPr lang="mn-MN" altLang="en-US" sz="2400" dirty="0" smtClean="0"/>
              <a:t>Тод</a:t>
            </a:r>
            <a:r>
              <a:rPr lang="en-US" altLang="en-US" sz="2400" dirty="0" smtClean="0"/>
              <a:t>  </a:t>
            </a:r>
            <a:r>
              <a:rPr lang="en-US" altLang="en-US" sz="2400" dirty="0">
                <a:latin typeface="Courier New" panose="02070309020205020404" pitchFamily="49" charset="0"/>
              </a:rPr>
              <a:t>\</a:t>
            </a:r>
            <a:r>
              <a:rPr lang="en-US" altLang="en-US" sz="2400" dirty="0" err="1">
                <a:latin typeface="Courier New" panose="02070309020205020404" pitchFamily="49" charset="0"/>
              </a:rPr>
              <a:t>textbf</a:t>
            </a:r>
            <a:r>
              <a:rPr lang="en-US" altLang="en-US" sz="2400" dirty="0">
                <a:latin typeface="Courier New" panose="02070309020205020404" pitchFamily="49" charset="0"/>
              </a:rPr>
              <a:t>{……………} </a:t>
            </a:r>
            <a:r>
              <a:rPr lang="mn-MN" altLang="en-US" sz="2400" dirty="0" smtClean="0"/>
              <a:t>,</a:t>
            </a:r>
            <a:r>
              <a:rPr lang="en-US" altLang="en-US" sz="2400" dirty="0" smtClean="0">
                <a:latin typeface="Courier New" panose="02070309020205020404" pitchFamily="49" charset="0"/>
              </a:rPr>
              <a:t> </a:t>
            </a:r>
            <a:r>
              <a:rPr lang="en-US" altLang="en-US" sz="2400" dirty="0">
                <a:latin typeface="Courier New" panose="02070309020205020404" pitchFamily="49" charset="0"/>
              </a:rPr>
              <a:t>\bf </a:t>
            </a:r>
          </a:p>
          <a:p>
            <a:pPr lvl="1"/>
            <a:r>
              <a:rPr lang="mn-MN" altLang="en-US" sz="2400" dirty="0" smtClean="0"/>
              <a:t>Налуу</a:t>
            </a:r>
            <a:r>
              <a:rPr lang="en-US" altLang="en-US" sz="2400" dirty="0" smtClean="0"/>
              <a:t> </a:t>
            </a:r>
            <a:r>
              <a:rPr lang="en-US" altLang="en-US" sz="2400" dirty="0">
                <a:latin typeface="Courier New" panose="02070309020205020404" pitchFamily="49" charset="0"/>
              </a:rPr>
              <a:t>\</a:t>
            </a:r>
            <a:r>
              <a:rPr lang="en-US" altLang="en-US" sz="2400" dirty="0" err="1">
                <a:latin typeface="Courier New" panose="02070309020205020404" pitchFamily="49" charset="0"/>
              </a:rPr>
              <a:t>emph</a:t>
            </a:r>
            <a:r>
              <a:rPr lang="en-US" altLang="en-US" sz="2400" dirty="0">
                <a:latin typeface="Courier New" panose="02070309020205020404" pitchFamily="49" charset="0"/>
              </a:rPr>
              <a:t>{…………}</a:t>
            </a:r>
            <a:r>
              <a:rPr lang="en-US" altLang="en-US" sz="2400" dirty="0"/>
              <a:t> </a:t>
            </a:r>
            <a:r>
              <a:rPr lang="mn-MN" altLang="en-US" sz="2400" dirty="0" smtClean="0"/>
              <a:t>,</a:t>
            </a:r>
            <a:r>
              <a:rPr lang="en-US" altLang="en-US" sz="2400" dirty="0" smtClean="0"/>
              <a:t> </a:t>
            </a:r>
            <a:r>
              <a:rPr lang="en-US" altLang="en-US" sz="2400" dirty="0">
                <a:latin typeface="Courier New" panose="02070309020205020404" pitchFamily="49" charset="0"/>
              </a:rPr>
              <a:t>\</a:t>
            </a:r>
            <a:r>
              <a:rPr lang="en-US" altLang="en-US" sz="2400" dirty="0" err="1">
                <a:latin typeface="Courier New" panose="02070309020205020404" pitchFamily="49" charset="0"/>
              </a:rPr>
              <a:t>textit</a:t>
            </a:r>
            <a:r>
              <a:rPr lang="en-US" altLang="en-US" sz="2400" dirty="0">
                <a:latin typeface="Courier New" panose="02070309020205020404" pitchFamily="49" charset="0"/>
              </a:rPr>
              <a:t>{………} </a:t>
            </a:r>
            <a:r>
              <a:rPr lang="mn-MN" altLang="en-US" sz="2400" dirty="0" smtClean="0"/>
              <a:t>,</a:t>
            </a:r>
            <a:r>
              <a:rPr lang="en-US" altLang="en-US" sz="2400" dirty="0" smtClean="0"/>
              <a:t> </a:t>
            </a:r>
            <a:r>
              <a:rPr lang="en-US" altLang="en-US" sz="2400" dirty="0"/>
              <a:t>\it</a:t>
            </a:r>
            <a:endParaRPr lang="en-US" altLang="en-US" sz="2400" dirty="0">
              <a:latin typeface="Courier New" panose="02070309020205020404" pitchFamily="49" charset="0"/>
            </a:endParaRPr>
          </a:p>
          <a:p>
            <a:pPr lvl="1"/>
            <a:r>
              <a:rPr lang="mn-MN" altLang="en-US" sz="2400" dirty="0" smtClean="0"/>
              <a:t>Зураастай</a:t>
            </a:r>
            <a:r>
              <a:rPr lang="en-US" altLang="en-US" sz="2400" dirty="0" smtClean="0"/>
              <a:t> </a:t>
            </a:r>
            <a:r>
              <a:rPr lang="en-US" altLang="en-US" sz="2400" dirty="0">
                <a:latin typeface="Courier New" panose="02070309020205020404" pitchFamily="49" charset="0"/>
              </a:rPr>
              <a:t>\underline{…………} </a:t>
            </a:r>
            <a:r>
              <a:rPr lang="mn-MN" altLang="en-US" sz="2400" dirty="0" smtClean="0"/>
              <a:t>,</a:t>
            </a:r>
            <a:r>
              <a:rPr lang="en-US" altLang="en-US" sz="2400" dirty="0" smtClean="0">
                <a:latin typeface="Courier New" panose="02070309020205020404" pitchFamily="49" charset="0"/>
              </a:rPr>
              <a:t> </a:t>
            </a:r>
            <a:r>
              <a:rPr lang="en-US" altLang="en-US" sz="2400" dirty="0">
                <a:latin typeface="Courier New" panose="02070309020205020404" pitchFamily="49" charset="0"/>
              </a:rPr>
              <a:t>\</a:t>
            </a:r>
            <a:r>
              <a:rPr lang="en-US" altLang="en-US" sz="2400" dirty="0" err="1">
                <a:latin typeface="Courier New" panose="02070309020205020404" pitchFamily="49" charset="0"/>
              </a:rPr>
              <a:t>ul</a:t>
            </a:r>
            <a:endParaRPr lang="en-US" altLang="en-US" dirty="0"/>
          </a:p>
          <a:p>
            <a:pPr lvl="1"/>
            <a:endParaRPr lang="en-US" altLang="en-US" sz="2400" dirty="0"/>
          </a:p>
        </p:txBody>
      </p:sp>
    </p:spTree>
  </p:cSld>
  <p:clrMapOvr>
    <a:masterClrMapping/>
  </p:clrMapOvr>
  <p:transition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1676400" y="457200"/>
            <a:ext cx="5486400" cy="1143000"/>
          </a:xfrm>
        </p:spPr>
        <p:txBody>
          <a:bodyPr/>
          <a:lstStyle/>
          <a:p>
            <a:r>
              <a:rPr lang="mn-MN" altLang="en-US" dirty="0" smtClean="0"/>
              <a:t>Текстийн их бие </a:t>
            </a:r>
            <a:r>
              <a:rPr lang="en-US" altLang="en-US" dirty="0" smtClean="0"/>
              <a:t>…</a:t>
            </a:r>
            <a:endParaRPr lang="en-US" altLang="en-US" dirty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mn-MN" altLang="en-US" sz="2800" dirty="0" smtClean="0"/>
              <a:t>Файл оруулах</a:t>
            </a:r>
            <a:endParaRPr lang="en-US" altLang="en-US" sz="2800" dirty="0"/>
          </a:p>
          <a:p>
            <a:pPr lvl="1"/>
            <a:r>
              <a:rPr lang="en-US" altLang="en-US" sz="2400" dirty="0">
                <a:latin typeface="Courier New" panose="02070309020205020404" pitchFamily="49" charset="0"/>
              </a:rPr>
              <a:t>\input{</a:t>
            </a:r>
            <a:r>
              <a:rPr lang="en-US" altLang="en-US" sz="2400" dirty="0" err="1">
                <a:latin typeface="Courier New" panose="02070309020205020404" pitchFamily="49" charset="0"/>
              </a:rPr>
              <a:t>filename.tex</a:t>
            </a:r>
            <a:r>
              <a:rPr lang="en-US" altLang="en-US" sz="2400" dirty="0">
                <a:latin typeface="Courier New" panose="02070309020205020404" pitchFamily="49" charset="0"/>
              </a:rPr>
              <a:t>}</a:t>
            </a:r>
            <a:br>
              <a:rPr lang="en-US" altLang="en-US" sz="2400" dirty="0">
                <a:latin typeface="Courier New" panose="02070309020205020404" pitchFamily="49" charset="0"/>
              </a:rPr>
            </a:br>
            <a:endParaRPr lang="en-US" altLang="en-US" sz="2400" dirty="0"/>
          </a:p>
          <a:p>
            <a:endParaRPr lang="en-US" altLang="en-US" sz="2800" dirty="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RANCHTO" val="0"/>
  <p:tag name="HOTSPOTTYPE" val="NextSlide"/>
  <p:tag name="DEFINEDINNAVIGATOR" val="False"/>
</p:tagLst>
</file>

<file path=ppt/theme/theme1.xml><?xml version="1.0" encoding="utf-8"?>
<a:theme xmlns:a="http://schemas.openxmlformats.org/drawingml/2006/main" name="Whirlpool.pot">
  <a:themeElements>
    <a:clrScheme name="Whirlpool.pot 1">
      <a:dk1>
        <a:srgbClr val="000066"/>
      </a:dk1>
      <a:lt1>
        <a:srgbClr val="CCECFF"/>
      </a:lt1>
      <a:dk2>
        <a:srgbClr val="0000CC"/>
      </a:dk2>
      <a:lt2>
        <a:srgbClr val="CCFFFF"/>
      </a:lt2>
      <a:accent1>
        <a:srgbClr val="CC99FF"/>
      </a:accent1>
      <a:accent2>
        <a:srgbClr val="9999FF"/>
      </a:accent2>
      <a:accent3>
        <a:srgbClr val="AAAAE2"/>
      </a:accent3>
      <a:accent4>
        <a:srgbClr val="AEC9DA"/>
      </a:accent4>
      <a:accent5>
        <a:srgbClr val="E2CAFF"/>
      </a:accent5>
      <a:accent6>
        <a:srgbClr val="8A8AE7"/>
      </a:accent6>
      <a:hlink>
        <a:srgbClr val="99CCFF"/>
      </a:hlink>
      <a:folHlink>
        <a:srgbClr val="0066FF"/>
      </a:folHlink>
    </a:clrScheme>
    <a:fontScheme name="Whirlpool.po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Whirlpool.pot 1">
        <a:dk1>
          <a:srgbClr val="000066"/>
        </a:dk1>
        <a:lt1>
          <a:srgbClr val="CCECFF"/>
        </a:lt1>
        <a:dk2>
          <a:srgbClr val="0000CC"/>
        </a:dk2>
        <a:lt2>
          <a:srgbClr val="CCFFFF"/>
        </a:lt2>
        <a:accent1>
          <a:srgbClr val="CC99FF"/>
        </a:accent1>
        <a:accent2>
          <a:srgbClr val="9999FF"/>
        </a:accent2>
        <a:accent3>
          <a:srgbClr val="AAAAE2"/>
        </a:accent3>
        <a:accent4>
          <a:srgbClr val="AEC9DA"/>
        </a:accent4>
        <a:accent5>
          <a:srgbClr val="E2CAFF"/>
        </a:accent5>
        <a:accent6>
          <a:srgbClr val="8A8AE7"/>
        </a:accent6>
        <a:hlink>
          <a:srgbClr val="99CCFF"/>
        </a:hlink>
        <a:folHlink>
          <a:srgbClr val="00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irlpool.pot 2">
        <a:dk1>
          <a:srgbClr val="000066"/>
        </a:dk1>
        <a:lt1>
          <a:srgbClr val="CCECFF"/>
        </a:lt1>
        <a:dk2>
          <a:srgbClr val="6699FF"/>
        </a:dk2>
        <a:lt2>
          <a:srgbClr val="CCFFFF"/>
        </a:lt2>
        <a:accent1>
          <a:srgbClr val="CC99FF"/>
        </a:accent1>
        <a:accent2>
          <a:srgbClr val="9999FF"/>
        </a:accent2>
        <a:accent3>
          <a:srgbClr val="B8CAFF"/>
        </a:accent3>
        <a:accent4>
          <a:srgbClr val="AEC9DA"/>
        </a:accent4>
        <a:accent5>
          <a:srgbClr val="E2CAFF"/>
        </a:accent5>
        <a:accent6>
          <a:srgbClr val="8A8AE7"/>
        </a:accent6>
        <a:hlink>
          <a:srgbClr val="99CCFF"/>
        </a:hlink>
        <a:folHlink>
          <a:srgbClr val="00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irlpool.pot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Designs\Whirlpool.pot</Template>
  <TotalTime>756</TotalTime>
  <Words>1080</Words>
  <Application>Microsoft Office PowerPoint</Application>
  <PresentationFormat>On-screen Show (4:3)</PresentationFormat>
  <Paragraphs>246</Paragraphs>
  <Slides>30</Slides>
  <Notes>8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6" baseType="lpstr">
      <vt:lpstr>Times New Roman</vt:lpstr>
      <vt:lpstr>Tahoma</vt:lpstr>
      <vt:lpstr>Monotype Sorts</vt:lpstr>
      <vt:lpstr>Courier New</vt:lpstr>
      <vt:lpstr>Whirlpool.pot</vt:lpstr>
      <vt:lpstr>Microsoft Word Document</vt:lpstr>
      <vt:lpstr>Latex - Удиртгал</vt:lpstr>
      <vt:lpstr>Удиртгал</vt:lpstr>
      <vt:lpstr>Latex ба Текст процессор</vt:lpstr>
      <vt:lpstr>Latex ба Текст процессор</vt:lpstr>
      <vt:lpstr>Latex –н ажиллагаа</vt:lpstr>
      <vt:lpstr>Latex файлын бүтэц</vt:lpstr>
      <vt:lpstr>Суурь</vt:lpstr>
      <vt:lpstr>Текстийн их бие</vt:lpstr>
      <vt:lpstr>Текстийн их бие …</vt:lpstr>
      <vt:lpstr>Формат</vt:lpstr>
      <vt:lpstr>Формат ...</vt:lpstr>
      <vt:lpstr>Жагсаалт</vt:lpstr>
      <vt:lpstr>Жагсаалт</vt:lpstr>
      <vt:lpstr>Орчин</vt:lpstr>
      <vt:lpstr>Групп</vt:lpstr>
      <vt:lpstr>Тэгшитгэх</vt:lpstr>
      <vt:lpstr>Фонтын хэмжээ</vt:lpstr>
      <vt:lpstr>Latex баримтын жишээ</vt:lpstr>
      <vt:lpstr>Хүснэгт</vt:lpstr>
      <vt:lpstr>Хүснэгтийн жишээ</vt:lpstr>
      <vt:lpstr>Хөвөгч элемент</vt:lpstr>
      <vt:lpstr>Хөвөгч зургийн жишээ</vt:lpstr>
      <vt:lpstr>Зураг </vt:lpstr>
      <vt:lpstr>Ном зүйг гараар үүсгэх</vt:lpstr>
      <vt:lpstr>Ном зүйг Bibtex –р үүсгэх</vt:lpstr>
      <vt:lpstr>Ном зүйг Bibtex –р үүсгэх</vt:lpstr>
      <vt:lpstr>Ном зүй ...</vt:lpstr>
      <vt:lpstr>Математик</vt:lpstr>
      <vt:lpstr>Хэрэгсэл</vt:lpstr>
      <vt:lpstr>Баярлалаа</vt:lpstr>
    </vt:vector>
  </TitlesOfParts>
  <Company>University of Helsinki, Monash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Latex</dc:title>
  <dc:subject>Learning Latex</dc:subject>
  <dc:creator>Andrei Gurtov, Troy D. Milner and Simon Cuce</dc:creator>
  <cp:lastModifiedBy>Erdenebaatar Altangerel</cp:lastModifiedBy>
  <cp:revision>29</cp:revision>
  <dcterms:created xsi:type="dcterms:W3CDTF">1999-03-04T01:41:19Z</dcterms:created>
  <dcterms:modified xsi:type="dcterms:W3CDTF">2017-01-17T05:50:59Z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2</vt:i4>
  </property>
  <property fmtid="{D5CDD505-2E9C-101B-9397-08002B2CF9AE}" pid="4" name="Compression">
    <vt:i4>80</vt:i4>
  </property>
  <property fmtid="{D5CDD505-2E9C-101B-9397-08002B2CF9AE}" pid="5" name="ScreenSize">
    <vt:i4>3</vt:i4>
  </property>
  <property fmtid="{D5CDD505-2E9C-101B-9397-08002B2CF9AE}" pid="6" name="ScreenUsage">
    <vt:i4>3</vt:i4>
  </property>
  <property fmtid="{D5CDD505-2E9C-101B-9397-08002B2CF9AE}" pid="7" name="MailAddress">
    <vt:lpwstr>gurtov@cs.helsinki.fi</vt:lpwstr>
  </property>
  <property fmtid="{D5CDD505-2E9C-101B-9397-08002B2CF9AE}" pid="8" name="HomePage">
    <vt:lpwstr>www.cs.helsinki.fi/~gurtov</vt:lpwstr>
  </property>
  <property fmtid="{D5CDD505-2E9C-101B-9397-08002B2CF9AE}" pid="9" name="Other">
    <vt:lpwstr>Introduction to the Use of Computers,_x000d_
University of Helsinki</vt:lpwstr>
  </property>
  <property fmtid="{D5CDD505-2E9C-101B-9397-08002B2CF9AE}" pid="10" name="DownloadOriginal">
    <vt:bool>true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2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E:\public_html\usecomp_s00\latex</vt:lpwstr>
  </property>
</Properties>
</file>